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TT Norms Bold" charset="1" panose="02000803030000020004"/>
      <p:regular r:id="rId39"/>
    </p:embeddedFont>
    <p:embeddedFont>
      <p:font typeface="TT Norms Ultra-Bold" charset="1" panose="02000503040000020004"/>
      <p:regular r:id="rId40"/>
    </p:embeddedFont>
    <p:embeddedFont>
      <p:font typeface="TT Norms" charset="1" panose="020005030300000200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3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png" Type="http://schemas.openxmlformats.org/officeDocument/2006/relationships/image"/><Relationship Id="rId4" Target="../media/image41.svg" Type="http://schemas.openxmlformats.org/officeDocument/2006/relationships/image"/><Relationship Id="rId5" Target="../media/image42.png" Type="http://schemas.openxmlformats.org/officeDocument/2006/relationships/image"/><Relationship Id="rId6" Target="../media/image4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5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57.png" Type="http://schemas.openxmlformats.org/officeDocument/2006/relationships/image"/><Relationship Id="rId4" Target="../media/image58.png" Type="http://schemas.openxmlformats.org/officeDocument/2006/relationships/image"/><Relationship Id="rId5" Target="../media/image5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 Id="rId3" Target="../media/image54.svg" Type="http://schemas.openxmlformats.org/officeDocument/2006/relationships/image"/><Relationship Id="rId4" Target="../media/image6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73.png" Type="http://schemas.openxmlformats.org/officeDocument/2006/relationships/image"/><Relationship Id="rId5" Target="../media/image7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8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 Id="rId4" Target="../media/image81.png" Type="http://schemas.openxmlformats.org/officeDocument/2006/relationships/image"/><Relationship Id="rId5" Target="../media/image8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 Id="rId4" Target="../media/image81.png" Type="http://schemas.openxmlformats.org/officeDocument/2006/relationships/image"/><Relationship Id="rId5" Target="../media/image8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4.png" Type="http://schemas.openxmlformats.org/officeDocument/2006/relationships/image"/><Relationship Id="rId4" Target="../media/image81.png" Type="http://schemas.openxmlformats.org/officeDocument/2006/relationships/image"/><Relationship Id="rId5" Target="../media/image8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3.png" Type="http://schemas.openxmlformats.org/officeDocument/2006/relationships/image"/><Relationship Id="rId3" Target="../media/image88.png" Type="http://schemas.openxmlformats.org/officeDocument/2006/relationships/image"/><Relationship Id="rId4" Target="../media/image89.png" Type="http://schemas.openxmlformats.org/officeDocument/2006/relationships/image"/><Relationship Id="rId5" Target="../media/image90.png" Type="http://schemas.openxmlformats.org/officeDocument/2006/relationships/image"/><Relationship Id="rId6" Target="../media/image8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1A47"/>
        </a:solidFill>
      </p:bgPr>
    </p:bg>
    <p:spTree>
      <p:nvGrpSpPr>
        <p:cNvPr id="1" name=""/>
        <p:cNvGrpSpPr/>
        <p:nvPr/>
      </p:nvGrpSpPr>
      <p:grpSpPr>
        <a:xfrm>
          <a:off x="0" y="0"/>
          <a:ext cx="0" cy="0"/>
          <a:chOff x="0" y="0"/>
          <a:chExt cx="0" cy="0"/>
        </a:xfrm>
      </p:grpSpPr>
      <p:sp>
        <p:nvSpPr>
          <p:cNvPr name="Freeform 2" id="2"/>
          <p:cNvSpPr/>
          <p:nvPr/>
        </p:nvSpPr>
        <p:spPr>
          <a:xfrm flipH="true" flipV="false" rot="0">
            <a:off x="9372914" y="82136"/>
            <a:ext cx="8915086" cy="7421809"/>
          </a:xfrm>
          <a:custGeom>
            <a:avLst/>
            <a:gdLst/>
            <a:ahLst/>
            <a:cxnLst/>
            <a:rect r="r" b="b" t="t" l="l"/>
            <a:pathLst>
              <a:path h="7421809" w="8915086">
                <a:moveTo>
                  <a:pt x="8915086" y="0"/>
                </a:moveTo>
                <a:lnTo>
                  <a:pt x="0" y="0"/>
                </a:lnTo>
                <a:lnTo>
                  <a:pt x="0" y="7421810"/>
                </a:lnTo>
                <a:lnTo>
                  <a:pt x="8915086" y="7421810"/>
                </a:lnTo>
                <a:lnTo>
                  <a:pt x="8915086" y="0"/>
                </a:lnTo>
                <a:close/>
              </a:path>
            </a:pathLst>
          </a:custGeom>
          <a:blipFill>
            <a:blip r:embed="rId2">
              <a:alphaModFix amt="3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060077" y="4548377"/>
            <a:ext cx="7359654" cy="5372547"/>
          </a:xfrm>
          <a:custGeom>
            <a:avLst/>
            <a:gdLst/>
            <a:ahLst/>
            <a:cxnLst/>
            <a:rect r="r" b="b" t="t" l="l"/>
            <a:pathLst>
              <a:path h="5372547" w="7359654">
                <a:moveTo>
                  <a:pt x="0" y="0"/>
                </a:moveTo>
                <a:lnTo>
                  <a:pt x="7359654" y="0"/>
                </a:lnTo>
                <a:lnTo>
                  <a:pt x="7359654" y="5372547"/>
                </a:lnTo>
                <a:lnTo>
                  <a:pt x="0" y="5372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430771" y="3424760"/>
            <a:ext cx="9356343" cy="9254983"/>
          </a:xfrm>
          <a:custGeom>
            <a:avLst/>
            <a:gdLst/>
            <a:ahLst/>
            <a:cxnLst/>
            <a:rect r="r" b="b" t="t" l="l"/>
            <a:pathLst>
              <a:path h="9254983" w="9356343">
                <a:moveTo>
                  <a:pt x="9356343" y="0"/>
                </a:moveTo>
                <a:lnTo>
                  <a:pt x="0" y="0"/>
                </a:lnTo>
                <a:lnTo>
                  <a:pt x="0" y="9254983"/>
                </a:lnTo>
                <a:lnTo>
                  <a:pt x="9356343" y="9254983"/>
                </a:lnTo>
                <a:lnTo>
                  <a:pt x="9356343" y="0"/>
                </a:lnTo>
                <a:close/>
              </a:path>
            </a:pathLst>
          </a:custGeom>
          <a:blipFill>
            <a:blip r:embed="rId6">
              <a:alphaModFix amt="59000"/>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674465" y="1162468"/>
            <a:ext cx="17002680" cy="3666041"/>
          </a:xfrm>
          <a:prstGeom prst="rect">
            <a:avLst/>
          </a:prstGeom>
        </p:spPr>
        <p:txBody>
          <a:bodyPr anchor="t" rtlCol="false" tIns="0" lIns="0" bIns="0" rIns="0">
            <a:spAutoFit/>
          </a:bodyPr>
          <a:lstStyle/>
          <a:p>
            <a:pPr algn="ctr">
              <a:lnSpc>
                <a:spcPts val="10204"/>
              </a:lnSpc>
            </a:pPr>
            <a:r>
              <a:rPr lang="en-US" sz="6499">
                <a:solidFill>
                  <a:srgbClr val="FFFFFF"/>
                </a:solidFill>
                <a:latin typeface="TT Norms Bold"/>
              </a:rPr>
              <a:t>ĐỀ TÀI</a:t>
            </a:r>
          </a:p>
          <a:p>
            <a:pPr algn="l" marL="0" indent="0" lvl="0">
              <a:lnSpc>
                <a:spcPts val="20409"/>
              </a:lnSpc>
            </a:pPr>
            <a:r>
              <a:rPr lang="en-US" sz="12999">
                <a:solidFill>
                  <a:srgbClr val="FFFFFF"/>
                </a:solidFill>
                <a:latin typeface="TT Norms Bold"/>
              </a:rPr>
              <a:t>QUẢN LÝ BÃI ĐỖ XE</a:t>
            </a:r>
          </a:p>
        </p:txBody>
      </p:sp>
      <p:sp>
        <p:nvSpPr>
          <p:cNvPr name="TextBox 6" id="6"/>
          <p:cNvSpPr txBox="true"/>
          <p:nvPr/>
        </p:nvSpPr>
        <p:spPr>
          <a:xfrm rot="0">
            <a:off x="1028700" y="625752"/>
            <a:ext cx="5302492" cy="402948"/>
          </a:xfrm>
          <a:prstGeom prst="rect">
            <a:avLst/>
          </a:prstGeom>
        </p:spPr>
        <p:txBody>
          <a:bodyPr anchor="t" rtlCol="false" tIns="0" lIns="0" bIns="0" rIns="0">
            <a:spAutoFit/>
          </a:bodyPr>
          <a:lstStyle/>
          <a:p>
            <a:pPr algn="l" marL="0" indent="0" lvl="0">
              <a:lnSpc>
                <a:spcPts val="3045"/>
              </a:lnSpc>
              <a:spcBef>
                <a:spcPct val="0"/>
              </a:spcBef>
            </a:pPr>
            <a:r>
              <a:rPr lang="en-US" sz="3045">
                <a:solidFill>
                  <a:srgbClr val="FFFFFF"/>
                </a:solidFill>
                <a:latin typeface="TT Norms Bold"/>
              </a:rPr>
              <a:t>HỌC PHẦN: VI ĐIỀU KHIỂN</a:t>
            </a:r>
          </a:p>
        </p:txBody>
      </p:sp>
      <p:sp>
        <p:nvSpPr>
          <p:cNvPr name="TextBox 7" id="7"/>
          <p:cNvSpPr txBox="true"/>
          <p:nvPr/>
        </p:nvSpPr>
        <p:spPr>
          <a:xfrm rot="0">
            <a:off x="3841508" y="6944430"/>
            <a:ext cx="5302492" cy="1579698"/>
          </a:xfrm>
          <a:prstGeom prst="rect">
            <a:avLst/>
          </a:prstGeom>
        </p:spPr>
        <p:txBody>
          <a:bodyPr anchor="t" rtlCol="false" tIns="0" lIns="0" bIns="0" rIns="0">
            <a:spAutoFit/>
          </a:bodyPr>
          <a:lstStyle/>
          <a:p>
            <a:pPr algn="l">
              <a:lnSpc>
                <a:spcPts val="4263"/>
              </a:lnSpc>
            </a:pPr>
            <a:r>
              <a:rPr lang="en-US" sz="3045">
                <a:solidFill>
                  <a:srgbClr val="FFFFFF"/>
                </a:solidFill>
                <a:latin typeface="TT Norms Bold"/>
              </a:rPr>
              <a:t>Trần Văn Đức Sơn </a:t>
            </a:r>
          </a:p>
          <a:p>
            <a:pPr algn="l">
              <a:lnSpc>
                <a:spcPts val="4263"/>
              </a:lnSpc>
            </a:pPr>
            <a:r>
              <a:rPr lang="en-US" sz="3045">
                <a:solidFill>
                  <a:srgbClr val="FFFFFF"/>
                </a:solidFill>
                <a:latin typeface="TT Norms Bold"/>
              </a:rPr>
              <a:t>Nguyễn Thanh Minh </a:t>
            </a:r>
          </a:p>
          <a:p>
            <a:pPr algn="l" marL="0" indent="0" lvl="0">
              <a:lnSpc>
                <a:spcPts val="4263"/>
              </a:lnSpc>
            </a:pPr>
            <a:r>
              <a:rPr lang="en-US" sz="3045">
                <a:solidFill>
                  <a:srgbClr val="FFFFFF"/>
                </a:solidFill>
                <a:latin typeface="TT Norms Bold"/>
              </a:rPr>
              <a:t>Trần Quang Bảo</a:t>
            </a:r>
          </a:p>
        </p:txBody>
      </p:sp>
      <p:sp>
        <p:nvSpPr>
          <p:cNvPr name="TextBox 8" id="8"/>
          <p:cNvSpPr txBox="true"/>
          <p:nvPr/>
        </p:nvSpPr>
        <p:spPr>
          <a:xfrm rot="0">
            <a:off x="1417986" y="7058730"/>
            <a:ext cx="1829415" cy="402948"/>
          </a:xfrm>
          <a:prstGeom prst="rect">
            <a:avLst/>
          </a:prstGeom>
        </p:spPr>
        <p:txBody>
          <a:bodyPr anchor="t" rtlCol="false" tIns="0" lIns="0" bIns="0" rIns="0">
            <a:spAutoFit/>
          </a:bodyPr>
          <a:lstStyle/>
          <a:p>
            <a:pPr algn="l" marL="0" indent="0" lvl="0">
              <a:lnSpc>
                <a:spcPts val="3045"/>
              </a:lnSpc>
              <a:spcBef>
                <a:spcPct val="0"/>
              </a:spcBef>
            </a:pPr>
            <a:r>
              <a:rPr lang="en-US" sz="3045">
                <a:solidFill>
                  <a:srgbClr val="FFFFFF"/>
                </a:solidFill>
                <a:latin typeface="TT Norms Bold"/>
              </a:rPr>
              <a:t>NHÓM 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5C4FF"/>
        </a:solidFill>
      </p:bgPr>
    </p:bg>
    <p:spTree>
      <p:nvGrpSpPr>
        <p:cNvPr id="1" name=""/>
        <p:cNvGrpSpPr/>
        <p:nvPr/>
      </p:nvGrpSpPr>
      <p:grpSpPr>
        <a:xfrm>
          <a:off x="0" y="0"/>
          <a:ext cx="0" cy="0"/>
          <a:chOff x="0" y="0"/>
          <a:chExt cx="0" cy="0"/>
        </a:xfrm>
      </p:grpSpPr>
      <p:sp>
        <p:nvSpPr>
          <p:cNvPr name="Freeform 2" id="2"/>
          <p:cNvSpPr/>
          <p:nvPr/>
        </p:nvSpPr>
        <p:spPr>
          <a:xfrm flipH="false" flipV="false" rot="0">
            <a:off x="-6597876" y="299849"/>
            <a:ext cx="26570074" cy="11535840"/>
          </a:xfrm>
          <a:custGeom>
            <a:avLst/>
            <a:gdLst/>
            <a:ahLst/>
            <a:cxnLst/>
            <a:rect r="r" b="b" t="t" l="l"/>
            <a:pathLst>
              <a:path h="11535840" w="26570074">
                <a:moveTo>
                  <a:pt x="0" y="0"/>
                </a:moveTo>
                <a:lnTo>
                  <a:pt x="26570074" y="0"/>
                </a:lnTo>
                <a:lnTo>
                  <a:pt x="26570074" y="11535840"/>
                </a:lnTo>
                <a:lnTo>
                  <a:pt x="0" y="11535840"/>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131000" y="2960340"/>
            <a:ext cx="14026000" cy="6750265"/>
          </a:xfrm>
          <a:custGeom>
            <a:avLst/>
            <a:gdLst/>
            <a:ahLst/>
            <a:cxnLst/>
            <a:rect r="r" b="b" t="t" l="l"/>
            <a:pathLst>
              <a:path h="6750265" w="14026000">
                <a:moveTo>
                  <a:pt x="0" y="0"/>
                </a:moveTo>
                <a:lnTo>
                  <a:pt x="14026000" y="0"/>
                </a:lnTo>
                <a:lnTo>
                  <a:pt x="14026000" y="6750265"/>
                </a:lnTo>
                <a:lnTo>
                  <a:pt x="0" y="6750265"/>
                </a:lnTo>
                <a:lnTo>
                  <a:pt x="0" y="0"/>
                </a:lnTo>
                <a:close/>
              </a:path>
            </a:pathLst>
          </a:custGeom>
          <a:blipFill>
            <a:blip r:embed="rId4"/>
            <a:stretch>
              <a:fillRect l="0" t="0" r="0" b="0"/>
            </a:stretch>
          </a:blipFill>
        </p:spPr>
      </p:sp>
      <p:grpSp>
        <p:nvGrpSpPr>
          <p:cNvPr name="Group 4" id="4"/>
          <p:cNvGrpSpPr/>
          <p:nvPr/>
        </p:nvGrpSpPr>
        <p:grpSpPr>
          <a:xfrm rot="0">
            <a:off x="-212989" y="-5256762"/>
            <a:ext cx="18713979" cy="7852216"/>
            <a:chOff x="0" y="0"/>
            <a:chExt cx="4928785" cy="2068073"/>
          </a:xfrm>
        </p:grpSpPr>
        <p:sp>
          <p:nvSpPr>
            <p:cNvPr name="Freeform 5" id="5"/>
            <p:cNvSpPr/>
            <p:nvPr/>
          </p:nvSpPr>
          <p:spPr>
            <a:xfrm flipH="false" flipV="false" rot="0">
              <a:off x="0" y="0"/>
              <a:ext cx="4928784" cy="2068073"/>
            </a:xfrm>
            <a:custGeom>
              <a:avLst/>
              <a:gdLst/>
              <a:ahLst/>
              <a:cxnLst/>
              <a:rect r="r" b="b" t="t" l="l"/>
              <a:pathLst>
                <a:path h="2068073" w="4928784">
                  <a:moveTo>
                    <a:pt x="0" y="0"/>
                  </a:moveTo>
                  <a:lnTo>
                    <a:pt x="4928784" y="0"/>
                  </a:lnTo>
                  <a:lnTo>
                    <a:pt x="4928784" y="2068073"/>
                  </a:lnTo>
                  <a:lnTo>
                    <a:pt x="0" y="2068073"/>
                  </a:lnTo>
                  <a:close/>
                </a:path>
              </a:pathLst>
            </a:custGeom>
            <a:solidFill>
              <a:srgbClr val="001A47"/>
            </a:solidFill>
          </p:spPr>
        </p:sp>
        <p:sp>
          <p:nvSpPr>
            <p:cNvPr name="TextBox 6" id="6"/>
            <p:cNvSpPr txBox="true"/>
            <p:nvPr/>
          </p:nvSpPr>
          <p:spPr>
            <a:xfrm>
              <a:off x="0" y="-38100"/>
              <a:ext cx="4928785" cy="2106173"/>
            </a:xfrm>
            <a:prstGeom prst="rect">
              <a:avLst/>
            </a:prstGeom>
          </p:spPr>
          <p:txBody>
            <a:bodyPr anchor="ctr" rtlCol="false" tIns="50800" lIns="50800" bIns="50800" rIns="50800"/>
            <a:lstStyle/>
            <a:p>
              <a:pPr algn="ctr">
                <a:lnSpc>
                  <a:spcPts val="2799"/>
                </a:lnSpc>
              </a:pPr>
            </a:p>
          </p:txBody>
        </p:sp>
      </p:grpSp>
      <p:sp>
        <p:nvSpPr>
          <p:cNvPr name="TextBox 7" id="7"/>
          <p:cNvSpPr txBox="true"/>
          <p:nvPr/>
        </p:nvSpPr>
        <p:spPr>
          <a:xfrm rot="0">
            <a:off x="5048301" y="385574"/>
            <a:ext cx="7839271" cy="2036386"/>
          </a:xfrm>
          <a:prstGeom prst="rect">
            <a:avLst/>
          </a:prstGeom>
        </p:spPr>
        <p:txBody>
          <a:bodyPr anchor="t" rtlCol="false" tIns="0" lIns="0" bIns="0" rIns="0">
            <a:spAutoFit/>
          </a:bodyPr>
          <a:lstStyle/>
          <a:p>
            <a:pPr algn="ctr">
              <a:lnSpc>
                <a:spcPts val="8291"/>
              </a:lnSpc>
            </a:pPr>
            <a:r>
              <a:rPr lang="en-US" sz="7677">
                <a:solidFill>
                  <a:srgbClr val="FFFFFF"/>
                </a:solidFill>
                <a:latin typeface="TT Norms Bold"/>
              </a:rPr>
              <a:t>THỰC HÀNH</a:t>
            </a:r>
          </a:p>
          <a:p>
            <a:pPr algn="ctr">
              <a:lnSpc>
                <a:spcPts val="7643"/>
              </a:lnSpc>
            </a:pPr>
            <a:r>
              <a:rPr lang="en-US" sz="7077">
                <a:solidFill>
                  <a:srgbClr val="FFFFFF"/>
                </a:solidFill>
                <a:latin typeface="TT Norms Bold"/>
              </a:rPr>
              <a:t>Sơ đồ lắp mạch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1A47"/>
        </a:solidFill>
      </p:bgPr>
    </p:bg>
    <p:spTree>
      <p:nvGrpSpPr>
        <p:cNvPr id="1" name=""/>
        <p:cNvGrpSpPr/>
        <p:nvPr/>
      </p:nvGrpSpPr>
      <p:grpSpPr>
        <a:xfrm>
          <a:off x="0" y="0"/>
          <a:ext cx="0" cy="0"/>
          <a:chOff x="0" y="0"/>
          <a:chExt cx="0" cy="0"/>
        </a:xfrm>
      </p:grpSpPr>
      <p:grpSp>
        <p:nvGrpSpPr>
          <p:cNvPr name="Group 2" id="2"/>
          <p:cNvGrpSpPr/>
          <p:nvPr/>
        </p:nvGrpSpPr>
        <p:grpSpPr>
          <a:xfrm rot="0">
            <a:off x="-963968" y="-373562"/>
            <a:ext cx="5239976" cy="10631692"/>
            <a:chOff x="0" y="0"/>
            <a:chExt cx="1380076" cy="2800116"/>
          </a:xfrm>
        </p:grpSpPr>
        <p:sp>
          <p:nvSpPr>
            <p:cNvPr name="Freeform 3" id="3"/>
            <p:cNvSpPr/>
            <p:nvPr/>
          </p:nvSpPr>
          <p:spPr>
            <a:xfrm flipH="false" flipV="false" rot="0">
              <a:off x="0" y="0"/>
              <a:ext cx="1380076" cy="2800116"/>
            </a:xfrm>
            <a:custGeom>
              <a:avLst/>
              <a:gdLst/>
              <a:ahLst/>
              <a:cxnLst/>
              <a:rect r="r" b="b" t="t" l="l"/>
              <a:pathLst>
                <a:path h="2800116" w="1380076">
                  <a:moveTo>
                    <a:pt x="0" y="0"/>
                  </a:moveTo>
                  <a:lnTo>
                    <a:pt x="1380076" y="0"/>
                  </a:lnTo>
                  <a:lnTo>
                    <a:pt x="1380076" y="2800116"/>
                  </a:lnTo>
                  <a:lnTo>
                    <a:pt x="0" y="2800116"/>
                  </a:lnTo>
                  <a:close/>
                </a:path>
              </a:pathLst>
            </a:custGeom>
            <a:solidFill>
              <a:srgbClr val="FFFFFF"/>
            </a:solidFill>
          </p:spPr>
        </p:sp>
        <p:sp>
          <p:nvSpPr>
            <p:cNvPr name="TextBox 4" id="4"/>
            <p:cNvSpPr txBox="true"/>
            <p:nvPr/>
          </p:nvSpPr>
          <p:spPr>
            <a:xfrm>
              <a:off x="0" y="-38100"/>
              <a:ext cx="1380076" cy="2838216"/>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62209" y="-373562"/>
            <a:ext cx="8876433" cy="9011608"/>
          </a:xfrm>
          <a:custGeom>
            <a:avLst/>
            <a:gdLst/>
            <a:ahLst/>
            <a:cxnLst/>
            <a:rect r="r" b="b" t="t" l="l"/>
            <a:pathLst>
              <a:path h="9011608" w="8876433">
                <a:moveTo>
                  <a:pt x="0" y="0"/>
                </a:moveTo>
                <a:lnTo>
                  <a:pt x="8876433" y="0"/>
                </a:lnTo>
                <a:lnTo>
                  <a:pt x="8876433" y="9011608"/>
                </a:lnTo>
                <a:lnTo>
                  <a:pt x="0" y="9011608"/>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548014" y="1464512"/>
            <a:ext cx="12187252" cy="7793788"/>
          </a:xfrm>
          <a:custGeom>
            <a:avLst/>
            <a:gdLst/>
            <a:ahLst/>
            <a:cxnLst/>
            <a:rect r="r" b="b" t="t" l="l"/>
            <a:pathLst>
              <a:path h="7793788" w="12187252">
                <a:moveTo>
                  <a:pt x="0" y="0"/>
                </a:moveTo>
                <a:lnTo>
                  <a:pt x="12187252" y="0"/>
                </a:lnTo>
                <a:lnTo>
                  <a:pt x="12187252" y="7793788"/>
                </a:lnTo>
                <a:lnTo>
                  <a:pt x="0" y="7793788"/>
                </a:lnTo>
                <a:lnTo>
                  <a:pt x="0" y="0"/>
                </a:lnTo>
                <a:close/>
              </a:path>
            </a:pathLst>
          </a:custGeom>
          <a:blipFill>
            <a:blip r:embed="rId4"/>
            <a:stretch>
              <a:fillRect l="0" t="-2123" r="0" b="-2123"/>
            </a:stretch>
          </a:blipFill>
        </p:spPr>
      </p:sp>
      <p:sp>
        <p:nvSpPr>
          <p:cNvPr name="Freeform 7" id="7"/>
          <p:cNvSpPr/>
          <p:nvPr/>
        </p:nvSpPr>
        <p:spPr>
          <a:xfrm flipH="false" flipV="false" rot="0">
            <a:off x="-162209" y="6261910"/>
            <a:ext cx="5227088" cy="5120368"/>
          </a:xfrm>
          <a:custGeom>
            <a:avLst/>
            <a:gdLst/>
            <a:ahLst/>
            <a:cxnLst/>
            <a:rect r="r" b="b" t="t" l="l"/>
            <a:pathLst>
              <a:path h="5120368" w="5227088">
                <a:moveTo>
                  <a:pt x="0" y="0"/>
                </a:moveTo>
                <a:lnTo>
                  <a:pt x="5227088" y="0"/>
                </a:lnTo>
                <a:lnTo>
                  <a:pt x="5227088" y="5120368"/>
                </a:lnTo>
                <a:lnTo>
                  <a:pt x="0" y="5120368"/>
                </a:lnTo>
                <a:lnTo>
                  <a:pt x="0" y="0"/>
                </a:lnTo>
                <a:close/>
              </a:path>
            </a:pathLst>
          </a:custGeom>
          <a:blipFill>
            <a:blip r:embed="rId5">
              <a:alphaModFix amt="56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46091" y="2733012"/>
            <a:ext cx="3929917" cy="3924000"/>
          </a:xfrm>
          <a:prstGeom prst="rect">
            <a:avLst/>
          </a:prstGeom>
        </p:spPr>
        <p:txBody>
          <a:bodyPr anchor="t" rtlCol="false" tIns="0" lIns="0" bIns="0" rIns="0">
            <a:spAutoFit/>
          </a:bodyPr>
          <a:lstStyle/>
          <a:p>
            <a:pPr algn="ctr">
              <a:lnSpc>
                <a:spcPts val="10430"/>
              </a:lnSpc>
            </a:pPr>
            <a:r>
              <a:rPr lang="en-US" sz="8023">
                <a:solidFill>
                  <a:srgbClr val="001A47"/>
                </a:solidFill>
                <a:latin typeface="TT Norms Bold"/>
              </a:rPr>
              <a:t>CÔNG NGHỆ RFID</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5C4FF"/>
        </a:solidFill>
      </p:bgPr>
    </p:bg>
    <p:spTree>
      <p:nvGrpSpPr>
        <p:cNvPr id="1" name=""/>
        <p:cNvGrpSpPr/>
        <p:nvPr/>
      </p:nvGrpSpPr>
      <p:grpSpPr>
        <a:xfrm>
          <a:off x="0" y="0"/>
          <a:ext cx="0" cy="0"/>
          <a:chOff x="0" y="0"/>
          <a:chExt cx="0" cy="0"/>
        </a:xfrm>
      </p:grpSpPr>
      <p:grpSp>
        <p:nvGrpSpPr>
          <p:cNvPr name="Group 2" id="2"/>
          <p:cNvGrpSpPr/>
          <p:nvPr/>
        </p:nvGrpSpPr>
        <p:grpSpPr>
          <a:xfrm rot="0">
            <a:off x="-1211466" y="490269"/>
            <a:ext cx="5301050" cy="1482845"/>
            <a:chOff x="0" y="0"/>
            <a:chExt cx="4947505" cy="1383949"/>
          </a:xfrm>
        </p:grpSpPr>
        <p:sp>
          <p:nvSpPr>
            <p:cNvPr name="Freeform 3" id="3"/>
            <p:cNvSpPr/>
            <p:nvPr/>
          </p:nvSpPr>
          <p:spPr>
            <a:xfrm flipH="false" flipV="false" rot="0">
              <a:off x="0" y="0"/>
              <a:ext cx="4947505" cy="1383949"/>
            </a:xfrm>
            <a:custGeom>
              <a:avLst/>
              <a:gdLst/>
              <a:ahLst/>
              <a:cxnLst/>
              <a:rect r="r" b="b" t="t" l="l"/>
              <a:pathLst>
                <a:path h="1383949" w="4947505">
                  <a:moveTo>
                    <a:pt x="4947505" y="691975"/>
                  </a:moveTo>
                  <a:cubicBezTo>
                    <a:pt x="4947505" y="955451"/>
                    <a:pt x="4519133" y="1383949"/>
                    <a:pt x="3990560" y="1383949"/>
                  </a:cubicBezTo>
                  <a:lnTo>
                    <a:pt x="956945" y="1383949"/>
                  </a:lnTo>
                  <a:cubicBezTo>
                    <a:pt x="428371" y="1383949"/>
                    <a:pt x="0" y="955451"/>
                    <a:pt x="0" y="691975"/>
                  </a:cubicBezTo>
                  <a:cubicBezTo>
                    <a:pt x="0" y="428371"/>
                    <a:pt x="428371" y="0"/>
                    <a:pt x="956945" y="0"/>
                  </a:cubicBezTo>
                  <a:lnTo>
                    <a:pt x="3990560" y="0"/>
                  </a:lnTo>
                  <a:cubicBezTo>
                    <a:pt x="4519007" y="0"/>
                    <a:pt x="4947505" y="428371"/>
                    <a:pt x="4947505" y="691975"/>
                  </a:cubicBezTo>
                  <a:close/>
                </a:path>
              </a:pathLst>
            </a:custGeom>
            <a:solidFill>
              <a:srgbClr val="001A47"/>
            </a:solidFill>
          </p:spPr>
        </p:sp>
      </p:grpSp>
      <p:sp>
        <p:nvSpPr>
          <p:cNvPr name="Freeform 4" id="4"/>
          <p:cNvSpPr/>
          <p:nvPr/>
        </p:nvSpPr>
        <p:spPr>
          <a:xfrm flipH="false" flipV="false" rot="775838">
            <a:off x="10721946" y="9244274"/>
            <a:ext cx="2045913" cy="1866895"/>
          </a:xfrm>
          <a:custGeom>
            <a:avLst/>
            <a:gdLst/>
            <a:ahLst/>
            <a:cxnLst/>
            <a:rect r="r" b="b" t="t" l="l"/>
            <a:pathLst>
              <a:path h="1866895" w="2045913">
                <a:moveTo>
                  <a:pt x="0" y="0"/>
                </a:moveTo>
                <a:lnTo>
                  <a:pt x="2045912" y="0"/>
                </a:lnTo>
                <a:lnTo>
                  <a:pt x="2045912" y="1866896"/>
                </a:lnTo>
                <a:lnTo>
                  <a:pt x="0" y="1866896"/>
                </a:lnTo>
                <a:lnTo>
                  <a:pt x="0" y="0"/>
                </a:lnTo>
                <a:close/>
              </a:path>
            </a:pathLst>
          </a:custGeom>
          <a:blipFill>
            <a:blip r:embed="rId2"/>
            <a:stretch>
              <a:fillRect l="0" t="0" r="0" b="0"/>
            </a:stretch>
          </a:blipFill>
        </p:spPr>
      </p:sp>
      <p:sp>
        <p:nvSpPr>
          <p:cNvPr name="TextBox 5" id="5"/>
          <p:cNvSpPr txBox="true"/>
          <p:nvPr/>
        </p:nvSpPr>
        <p:spPr>
          <a:xfrm rot="0">
            <a:off x="524204" y="1973114"/>
            <a:ext cx="11555802" cy="7705559"/>
          </a:xfrm>
          <a:prstGeom prst="rect">
            <a:avLst/>
          </a:prstGeom>
        </p:spPr>
        <p:txBody>
          <a:bodyPr anchor="t" rtlCol="false" tIns="0" lIns="0" bIns="0" rIns="0">
            <a:spAutoFit/>
          </a:bodyPr>
          <a:lstStyle/>
          <a:p>
            <a:pPr algn="l">
              <a:lnSpc>
                <a:spcPts val="5594"/>
              </a:lnSpc>
            </a:pPr>
            <a:r>
              <a:rPr lang="en-US" sz="3541">
                <a:solidFill>
                  <a:srgbClr val="001A47"/>
                </a:solidFill>
                <a:latin typeface="TT Norms Bold"/>
              </a:rPr>
              <a:t>Công nghệ RFID:</a:t>
            </a:r>
          </a:p>
          <a:p>
            <a:pPr algn="l" marL="764503" indent="-382251" lvl="1">
              <a:lnSpc>
                <a:spcPts val="5594"/>
              </a:lnSpc>
              <a:buFont typeface="Arial"/>
              <a:buChar char="•"/>
            </a:pPr>
            <a:r>
              <a:rPr lang="en-US" sz="3541">
                <a:solidFill>
                  <a:srgbClr val="001A47"/>
                </a:solidFill>
                <a:latin typeface="TT Norms"/>
              </a:rPr>
              <a:t>Phương pháp nhận dạng dữ liệu tự động.</a:t>
            </a:r>
          </a:p>
          <a:p>
            <a:pPr algn="l" marL="764503" indent="-382251" lvl="1">
              <a:lnSpc>
                <a:spcPts val="5594"/>
              </a:lnSpc>
              <a:buFont typeface="Arial"/>
              <a:buChar char="•"/>
            </a:pPr>
            <a:r>
              <a:rPr lang="en-US" sz="3541">
                <a:solidFill>
                  <a:srgbClr val="001A47"/>
                </a:solidFill>
                <a:latin typeface="TT Norms"/>
              </a:rPr>
              <a:t>Cho phép đọc thông tin từ xa không cần tiếp xúc trực tiếp.</a:t>
            </a:r>
          </a:p>
          <a:p>
            <a:pPr algn="l" marL="764503" indent="-382251" lvl="1">
              <a:lnSpc>
                <a:spcPts val="5594"/>
              </a:lnSpc>
              <a:buFont typeface="Arial"/>
              <a:buChar char="•"/>
            </a:pPr>
            <a:r>
              <a:rPr lang="en-US" sz="3541">
                <a:solidFill>
                  <a:srgbClr val="001A47"/>
                </a:solidFill>
                <a:latin typeface="TT Norms"/>
              </a:rPr>
              <a:t>Lý tưởng cho việc quản lý và theo dõi dữ liệu.</a:t>
            </a:r>
          </a:p>
          <a:p>
            <a:pPr algn="l">
              <a:lnSpc>
                <a:spcPts val="5594"/>
              </a:lnSpc>
            </a:pPr>
            <a:r>
              <a:rPr lang="en-US" sz="3541">
                <a:solidFill>
                  <a:srgbClr val="001A47"/>
                </a:solidFill>
                <a:latin typeface="TT Norms Bold"/>
              </a:rPr>
              <a:t>Hoạt động:</a:t>
            </a:r>
          </a:p>
          <a:p>
            <a:pPr algn="l" marL="764503" indent="-382251" lvl="1">
              <a:lnSpc>
                <a:spcPts val="5594"/>
              </a:lnSpc>
              <a:buFont typeface="Arial"/>
              <a:buChar char="•"/>
            </a:pPr>
            <a:r>
              <a:rPr lang="en-US" sz="3541">
                <a:solidFill>
                  <a:srgbClr val="001A47"/>
                </a:solidFill>
                <a:latin typeface="TT Norms"/>
              </a:rPr>
              <a:t>Dựa trên sóng vô tuyến để trao đổi dữ liệu giữa thẻ và thiết bị đọc.</a:t>
            </a:r>
          </a:p>
          <a:p>
            <a:pPr algn="l" marL="764503" indent="-382251" lvl="1">
              <a:lnSpc>
                <a:spcPts val="5594"/>
              </a:lnSpc>
              <a:buFont typeface="Arial"/>
              <a:buChar char="•"/>
            </a:pPr>
            <a:r>
              <a:rPr lang="en-US" sz="3541">
                <a:solidFill>
                  <a:srgbClr val="001A47"/>
                </a:solidFill>
                <a:latin typeface="TT Norms"/>
              </a:rPr>
              <a:t>Thông tin từ thẻ được thiết bị đọc thu thập, xử lý và lưu trữ.</a:t>
            </a:r>
          </a:p>
          <a:p>
            <a:pPr algn="l">
              <a:lnSpc>
                <a:spcPts val="5594"/>
              </a:lnSpc>
            </a:pPr>
          </a:p>
        </p:txBody>
      </p:sp>
      <p:sp>
        <p:nvSpPr>
          <p:cNvPr name="Freeform 6" id="6"/>
          <p:cNvSpPr/>
          <p:nvPr/>
        </p:nvSpPr>
        <p:spPr>
          <a:xfrm flipH="false" flipV="false" rot="0">
            <a:off x="11486389" y="4352316"/>
            <a:ext cx="6541759" cy="5674976"/>
          </a:xfrm>
          <a:custGeom>
            <a:avLst/>
            <a:gdLst/>
            <a:ahLst/>
            <a:cxnLst/>
            <a:rect r="r" b="b" t="t" l="l"/>
            <a:pathLst>
              <a:path h="5674976" w="6541759">
                <a:moveTo>
                  <a:pt x="0" y="0"/>
                </a:moveTo>
                <a:lnTo>
                  <a:pt x="6541759" y="0"/>
                </a:lnTo>
                <a:lnTo>
                  <a:pt x="6541759" y="5674977"/>
                </a:lnTo>
                <a:lnTo>
                  <a:pt x="0" y="5674977"/>
                </a:lnTo>
                <a:lnTo>
                  <a:pt x="0" y="0"/>
                </a:lnTo>
                <a:close/>
              </a:path>
            </a:pathLst>
          </a:custGeom>
          <a:blipFill>
            <a:blip r:embed="rId3">
              <a:alphaModFix amt="54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true" rot="0">
            <a:off x="11639898" y="-1350936"/>
            <a:ext cx="6648102" cy="6648102"/>
          </a:xfrm>
          <a:custGeom>
            <a:avLst/>
            <a:gdLst/>
            <a:ahLst/>
            <a:cxnLst/>
            <a:rect r="r" b="b" t="t" l="l"/>
            <a:pathLst>
              <a:path h="6648102" w="6648102">
                <a:moveTo>
                  <a:pt x="0" y="6648101"/>
                </a:moveTo>
                <a:lnTo>
                  <a:pt x="6648102" y="6648101"/>
                </a:lnTo>
                <a:lnTo>
                  <a:pt x="6648102" y="0"/>
                </a:lnTo>
                <a:lnTo>
                  <a:pt x="0" y="0"/>
                </a:lnTo>
                <a:lnTo>
                  <a:pt x="0" y="6648101"/>
                </a:lnTo>
                <a:close/>
              </a:path>
            </a:pathLst>
          </a:custGeom>
          <a:blipFill>
            <a:blip r:embed="rId5">
              <a:alphaModFix amt="42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09152" y="888540"/>
            <a:ext cx="2464538" cy="800735"/>
          </a:xfrm>
          <a:prstGeom prst="rect">
            <a:avLst/>
          </a:prstGeom>
        </p:spPr>
        <p:txBody>
          <a:bodyPr anchor="t" rtlCol="false" tIns="0" lIns="0" bIns="0" rIns="0">
            <a:spAutoFit/>
          </a:bodyPr>
          <a:lstStyle/>
          <a:p>
            <a:pPr algn="l" marL="0" indent="0" lvl="0">
              <a:lnSpc>
                <a:spcPts val="6024"/>
              </a:lnSpc>
              <a:spcBef>
                <a:spcPct val="0"/>
              </a:spcBef>
            </a:pPr>
            <a:r>
              <a:rPr lang="en-US" sz="6024">
                <a:solidFill>
                  <a:srgbClr val="EFF5FB"/>
                </a:solidFill>
                <a:latin typeface="TT Norms Bold"/>
              </a:rPr>
              <a:t>RFID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5C4FF"/>
        </a:solidFill>
      </p:bgPr>
    </p:bg>
    <p:spTree>
      <p:nvGrpSpPr>
        <p:cNvPr id="1" name=""/>
        <p:cNvGrpSpPr/>
        <p:nvPr/>
      </p:nvGrpSpPr>
      <p:grpSpPr>
        <a:xfrm>
          <a:off x="0" y="0"/>
          <a:ext cx="0" cy="0"/>
          <a:chOff x="0" y="0"/>
          <a:chExt cx="0" cy="0"/>
        </a:xfrm>
      </p:grpSpPr>
      <p:sp>
        <p:nvSpPr>
          <p:cNvPr name="Freeform 2" id="2"/>
          <p:cNvSpPr/>
          <p:nvPr/>
        </p:nvSpPr>
        <p:spPr>
          <a:xfrm flipH="false" flipV="false" rot="0">
            <a:off x="2000730" y="1469819"/>
            <a:ext cx="14286539" cy="7347363"/>
          </a:xfrm>
          <a:custGeom>
            <a:avLst/>
            <a:gdLst/>
            <a:ahLst/>
            <a:cxnLst/>
            <a:rect r="r" b="b" t="t" l="l"/>
            <a:pathLst>
              <a:path h="7347363" w="14286539">
                <a:moveTo>
                  <a:pt x="0" y="0"/>
                </a:moveTo>
                <a:lnTo>
                  <a:pt x="14286540" y="0"/>
                </a:lnTo>
                <a:lnTo>
                  <a:pt x="14286540" y="7347362"/>
                </a:lnTo>
                <a:lnTo>
                  <a:pt x="0" y="7347362"/>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F5FB"/>
        </a:solidFill>
      </p:bgPr>
    </p:bg>
    <p:spTree>
      <p:nvGrpSpPr>
        <p:cNvPr id="1" name=""/>
        <p:cNvGrpSpPr/>
        <p:nvPr/>
      </p:nvGrpSpPr>
      <p:grpSpPr>
        <a:xfrm>
          <a:off x="0" y="0"/>
          <a:ext cx="0" cy="0"/>
          <a:chOff x="0" y="0"/>
          <a:chExt cx="0" cy="0"/>
        </a:xfrm>
      </p:grpSpPr>
      <p:sp>
        <p:nvSpPr>
          <p:cNvPr name="AutoShape 2" id="2"/>
          <p:cNvSpPr/>
          <p:nvPr/>
        </p:nvSpPr>
        <p:spPr>
          <a:xfrm rot="0">
            <a:off x="8846542" y="0"/>
            <a:ext cx="9441458" cy="10287000"/>
          </a:xfrm>
          <a:prstGeom prst="rect">
            <a:avLst/>
          </a:prstGeom>
          <a:solidFill>
            <a:srgbClr val="75C4FF"/>
          </a:solidFill>
        </p:spPr>
      </p:sp>
      <p:sp>
        <p:nvSpPr>
          <p:cNvPr name="Freeform 3" id="3"/>
          <p:cNvSpPr/>
          <p:nvPr/>
        </p:nvSpPr>
        <p:spPr>
          <a:xfrm flipH="false" flipV="false" rot="0">
            <a:off x="0" y="2183406"/>
            <a:ext cx="8846542" cy="7074894"/>
          </a:xfrm>
          <a:custGeom>
            <a:avLst/>
            <a:gdLst/>
            <a:ahLst/>
            <a:cxnLst/>
            <a:rect r="r" b="b" t="t" l="l"/>
            <a:pathLst>
              <a:path h="7074894" w="8846542">
                <a:moveTo>
                  <a:pt x="0" y="0"/>
                </a:moveTo>
                <a:lnTo>
                  <a:pt x="8846542" y="0"/>
                </a:lnTo>
                <a:lnTo>
                  <a:pt x="8846542" y="7074894"/>
                </a:lnTo>
                <a:lnTo>
                  <a:pt x="0" y="7074894"/>
                </a:lnTo>
                <a:lnTo>
                  <a:pt x="0" y="0"/>
                </a:lnTo>
                <a:close/>
              </a:path>
            </a:pathLst>
          </a:custGeom>
          <a:blipFill>
            <a:blip r:embed="rId2"/>
            <a:stretch>
              <a:fillRect l="-19749" t="-2996" r="0" b="-2996"/>
            </a:stretch>
          </a:blipFill>
        </p:spPr>
      </p:sp>
      <p:sp>
        <p:nvSpPr>
          <p:cNvPr name="Freeform 4" id="4"/>
          <p:cNvSpPr/>
          <p:nvPr/>
        </p:nvSpPr>
        <p:spPr>
          <a:xfrm flipH="false" flipV="false" rot="0">
            <a:off x="8938338" y="601360"/>
            <a:ext cx="9257865" cy="9084280"/>
          </a:xfrm>
          <a:custGeom>
            <a:avLst/>
            <a:gdLst/>
            <a:ahLst/>
            <a:cxnLst/>
            <a:rect r="r" b="b" t="t" l="l"/>
            <a:pathLst>
              <a:path h="9084280" w="9257865">
                <a:moveTo>
                  <a:pt x="0" y="0"/>
                </a:moveTo>
                <a:lnTo>
                  <a:pt x="9257865" y="0"/>
                </a:lnTo>
                <a:lnTo>
                  <a:pt x="9257865" y="9084280"/>
                </a:lnTo>
                <a:lnTo>
                  <a:pt x="0" y="9084280"/>
                </a:lnTo>
                <a:lnTo>
                  <a:pt x="0" y="0"/>
                </a:lnTo>
                <a:close/>
              </a:path>
            </a:pathLst>
          </a:custGeom>
          <a:blipFill>
            <a:blip r:embed="rId3">
              <a:alphaModFix amt="47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1148674" y="4154262"/>
            <a:ext cx="6110626" cy="2054676"/>
          </a:xfrm>
          <a:prstGeom prst="rect">
            <a:avLst/>
          </a:prstGeom>
        </p:spPr>
        <p:txBody>
          <a:bodyPr anchor="t" rtlCol="false" tIns="0" lIns="0" bIns="0" rIns="0">
            <a:spAutoFit/>
          </a:bodyPr>
          <a:lstStyle/>
          <a:p>
            <a:pPr algn="l" marL="0" indent="0" lvl="0">
              <a:lnSpc>
                <a:spcPts val="8029"/>
              </a:lnSpc>
              <a:spcBef>
                <a:spcPct val="0"/>
              </a:spcBef>
            </a:pPr>
            <a:r>
              <a:rPr lang="en-US" sz="7299">
                <a:solidFill>
                  <a:srgbClr val="001A47"/>
                </a:solidFill>
                <a:latin typeface="TT Norms Ultra-Bold"/>
              </a:rPr>
              <a:t>Cấu tạo hệ thống RFID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FF5FB"/>
        </a:solidFill>
      </p:bgPr>
    </p:bg>
    <p:spTree>
      <p:nvGrpSpPr>
        <p:cNvPr id="1" name=""/>
        <p:cNvGrpSpPr/>
        <p:nvPr/>
      </p:nvGrpSpPr>
      <p:grpSpPr>
        <a:xfrm>
          <a:off x="0" y="0"/>
          <a:ext cx="0" cy="0"/>
          <a:chOff x="0" y="0"/>
          <a:chExt cx="0" cy="0"/>
        </a:xfrm>
      </p:grpSpPr>
      <p:sp>
        <p:nvSpPr>
          <p:cNvPr name="AutoShape 2" id="2"/>
          <p:cNvSpPr/>
          <p:nvPr/>
        </p:nvSpPr>
        <p:spPr>
          <a:xfrm rot="0">
            <a:off x="8846542" y="0"/>
            <a:ext cx="9441458" cy="10287000"/>
          </a:xfrm>
          <a:prstGeom prst="rect">
            <a:avLst/>
          </a:prstGeom>
          <a:solidFill>
            <a:srgbClr val="75C4FF"/>
          </a:solidFill>
        </p:spPr>
      </p:sp>
      <p:sp>
        <p:nvSpPr>
          <p:cNvPr name="Freeform 3" id="3"/>
          <p:cNvSpPr/>
          <p:nvPr/>
        </p:nvSpPr>
        <p:spPr>
          <a:xfrm flipH="true" flipV="true" rot="0">
            <a:off x="12686664" y="5434843"/>
            <a:ext cx="5601336" cy="4852157"/>
          </a:xfrm>
          <a:custGeom>
            <a:avLst/>
            <a:gdLst/>
            <a:ahLst/>
            <a:cxnLst/>
            <a:rect r="r" b="b" t="t" l="l"/>
            <a:pathLst>
              <a:path h="4852157" w="5601336">
                <a:moveTo>
                  <a:pt x="5601336" y="4852157"/>
                </a:moveTo>
                <a:lnTo>
                  <a:pt x="0" y="4852157"/>
                </a:lnTo>
                <a:lnTo>
                  <a:pt x="0" y="0"/>
                </a:lnTo>
                <a:lnTo>
                  <a:pt x="5601336" y="0"/>
                </a:lnTo>
                <a:lnTo>
                  <a:pt x="5601336" y="4852157"/>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4912031" y="602390"/>
            <a:ext cx="8915361" cy="909769"/>
          </a:xfrm>
          <a:prstGeom prst="rect">
            <a:avLst/>
          </a:prstGeom>
        </p:spPr>
        <p:txBody>
          <a:bodyPr anchor="t" rtlCol="false" tIns="0" lIns="0" bIns="0" rIns="0">
            <a:spAutoFit/>
          </a:bodyPr>
          <a:lstStyle/>
          <a:p>
            <a:pPr algn="l" marL="0" indent="0" lvl="0">
              <a:lnSpc>
                <a:spcPts val="7035"/>
              </a:lnSpc>
              <a:spcBef>
                <a:spcPct val="0"/>
              </a:spcBef>
            </a:pPr>
            <a:r>
              <a:rPr lang="en-US" sz="6395">
                <a:solidFill>
                  <a:srgbClr val="001A47"/>
                </a:solidFill>
                <a:latin typeface="TT Norms Ultra-Bold"/>
              </a:rPr>
              <a:t>CẤU TẠO HỆ THỐNG</a:t>
            </a:r>
          </a:p>
        </p:txBody>
      </p:sp>
      <p:grpSp>
        <p:nvGrpSpPr>
          <p:cNvPr name="Group 5" id="5"/>
          <p:cNvGrpSpPr/>
          <p:nvPr/>
        </p:nvGrpSpPr>
        <p:grpSpPr>
          <a:xfrm rot="0">
            <a:off x="254568" y="1891277"/>
            <a:ext cx="8429285" cy="8746360"/>
            <a:chOff x="0" y="0"/>
            <a:chExt cx="11239046" cy="11661813"/>
          </a:xfrm>
        </p:grpSpPr>
        <p:sp>
          <p:nvSpPr>
            <p:cNvPr name="TextBox 6" id="6"/>
            <p:cNvSpPr txBox="true"/>
            <p:nvPr/>
          </p:nvSpPr>
          <p:spPr>
            <a:xfrm rot="0">
              <a:off x="0" y="-47625"/>
              <a:ext cx="8632239" cy="996606"/>
            </a:xfrm>
            <a:prstGeom prst="rect">
              <a:avLst/>
            </a:prstGeom>
          </p:spPr>
          <p:txBody>
            <a:bodyPr anchor="t" rtlCol="false" tIns="0" lIns="0" bIns="0" rIns="0">
              <a:spAutoFit/>
            </a:bodyPr>
            <a:lstStyle/>
            <a:p>
              <a:pPr algn="ctr" marL="0" indent="0" lvl="1">
                <a:lnSpc>
                  <a:spcPts val="6110"/>
                </a:lnSpc>
                <a:spcBef>
                  <a:spcPct val="0"/>
                </a:spcBef>
              </a:pPr>
              <a:r>
                <a:rPr lang="en-US" sz="4700">
                  <a:solidFill>
                    <a:srgbClr val="001A47"/>
                  </a:solidFill>
                  <a:latin typeface="TT Norms Bold"/>
                </a:rPr>
                <a:t>THẺ RFID (TAG)</a:t>
              </a:r>
            </a:p>
          </p:txBody>
        </p:sp>
        <p:sp>
          <p:nvSpPr>
            <p:cNvPr name="TextBox 7" id="7"/>
            <p:cNvSpPr txBox="true"/>
            <p:nvPr/>
          </p:nvSpPr>
          <p:spPr>
            <a:xfrm rot="0">
              <a:off x="0" y="1493251"/>
              <a:ext cx="11239046" cy="9416225"/>
            </a:xfrm>
            <a:prstGeom prst="rect">
              <a:avLst/>
            </a:prstGeom>
          </p:spPr>
          <p:txBody>
            <a:bodyPr anchor="t" rtlCol="false" tIns="0" lIns="0" bIns="0" rIns="0">
              <a:spAutoFit/>
            </a:bodyPr>
            <a:lstStyle/>
            <a:p>
              <a:pPr algn="l" marL="772921" indent="-386461" lvl="1">
                <a:lnSpc>
                  <a:spcPts val="4653"/>
                </a:lnSpc>
                <a:buFont typeface="Arial"/>
                <a:buChar char="•"/>
              </a:pPr>
              <a:r>
                <a:rPr lang="en-US" sz="3579">
                  <a:solidFill>
                    <a:srgbClr val="001A47"/>
                  </a:solidFill>
                  <a:latin typeface="TT Norms"/>
                </a:rPr>
                <a:t>Lưu trữ từ 96 bit đến 512 bit dữ liệu.</a:t>
              </a:r>
            </a:p>
            <a:p>
              <a:pPr algn="l" marL="772921" indent="-386461" lvl="1">
                <a:lnSpc>
                  <a:spcPts val="4653"/>
                </a:lnSpc>
                <a:buFont typeface="Arial"/>
                <a:buChar char="•"/>
              </a:pPr>
              <a:r>
                <a:rPr lang="en-US" sz="3579">
                  <a:solidFill>
                    <a:srgbClr val="001A47"/>
                  </a:solidFill>
                  <a:latin typeface="TT Norms"/>
                </a:rPr>
                <a:t>Có thể tích hợp vào nhiều vật dụng.</a:t>
              </a:r>
            </a:p>
            <a:p>
              <a:pPr algn="l" marL="772921" indent="-386461" lvl="1">
                <a:lnSpc>
                  <a:spcPts val="4653"/>
                </a:lnSpc>
                <a:buFont typeface="Arial"/>
                <a:buChar char="•"/>
              </a:pPr>
              <a:r>
                <a:rPr lang="en-US" sz="3579">
                  <a:solidFill>
                    <a:srgbClr val="001A47"/>
                  </a:solidFill>
                  <a:latin typeface="TT Norms"/>
                </a:rPr>
                <a:t>Truyền thông tin không dây đến đầu đọc.</a:t>
              </a:r>
            </a:p>
            <a:p>
              <a:pPr algn="l" marL="772921" indent="-386461" lvl="1">
                <a:lnSpc>
                  <a:spcPts val="4653"/>
                </a:lnSpc>
                <a:buFont typeface="Arial"/>
                <a:buChar char="•"/>
              </a:pPr>
              <a:r>
                <a:rPr lang="en-US" sz="3579">
                  <a:solidFill>
                    <a:srgbClr val="001A47"/>
                  </a:solidFill>
                  <a:latin typeface="TT Norms"/>
                </a:rPr>
                <a:t>Chứa chip và anten: </a:t>
              </a:r>
            </a:p>
            <a:p>
              <a:pPr algn="l">
                <a:lnSpc>
                  <a:spcPts val="4653"/>
                </a:lnSpc>
              </a:pPr>
              <a:r>
                <a:rPr lang="en-US" sz="3579">
                  <a:solidFill>
                    <a:srgbClr val="001A47"/>
                  </a:solidFill>
                  <a:latin typeface="TT Norms"/>
                </a:rPr>
                <a:t>        + Chip: Lưu trữ thông tin duy nhất hoặc các dữ liệu khác.</a:t>
              </a:r>
            </a:p>
            <a:p>
              <a:pPr algn="l">
                <a:lnSpc>
                  <a:spcPts val="4653"/>
                </a:lnSpc>
              </a:pPr>
              <a:r>
                <a:rPr lang="en-US" sz="3579">
                  <a:solidFill>
                    <a:srgbClr val="001A47"/>
                  </a:solidFill>
                  <a:latin typeface="TT Norms"/>
                </a:rPr>
                <a:t>        + </a:t>
              </a:r>
              <a:r>
                <a:rPr lang="en-US" sz="3579">
                  <a:solidFill>
                    <a:srgbClr val="001A47"/>
                  </a:solidFill>
                  <a:latin typeface="TT Norms"/>
                </a:rPr>
                <a:t>Antenna: Gắn liền với vi mạch, ảnh hưởng đến phạm vi đọc của thẻ.</a:t>
              </a:r>
            </a:p>
            <a:p>
              <a:pPr algn="l">
                <a:lnSpc>
                  <a:spcPts val="4653"/>
                </a:lnSpc>
              </a:pPr>
            </a:p>
            <a:p>
              <a:pPr algn="l">
                <a:lnSpc>
                  <a:spcPts val="4653"/>
                </a:lnSpc>
              </a:pPr>
            </a:p>
            <a:p>
              <a:pPr algn="l">
                <a:lnSpc>
                  <a:spcPts val="4653"/>
                </a:lnSpc>
              </a:pPr>
            </a:p>
          </p:txBody>
        </p:sp>
      </p:grpSp>
      <p:grpSp>
        <p:nvGrpSpPr>
          <p:cNvPr name="Group 8" id="8"/>
          <p:cNvGrpSpPr/>
          <p:nvPr/>
        </p:nvGrpSpPr>
        <p:grpSpPr>
          <a:xfrm rot="0">
            <a:off x="9352629" y="1891277"/>
            <a:ext cx="8429285" cy="4612665"/>
            <a:chOff x="0" y="0"/>
            <a:chExt cx="11239046" cy="6150221"/>
          </a:xfrm>
        </p:grpSpPr>
        <p:sp>
          <p:nvSpPr>
            <p:cNvPr name="TextBox 9" id="9"/>
            <p:cNvSpPr txBox="true"/>
            <p:nvPr/>
          </p:nvSpPr>
          <p:spPr>
            <a:xfrm rot="0">
              <a:off x="0" y="-47625"/>
              <a:ext cx="8632239" cy="996606"/>
            </a:xfrm>
            <a:prstGeom prst="rect">
              <a:avLst/>
            </a:prstGeom>
          </p:spPr>
          <p:txBody>
            <a:bodyPr anchor="t" rtlCol="false" tIns="0" lIns="0" bIns="0" rIns="0">
              <a:spAutoFit/>
            </a:bodyPr>
            <a:lstStyle/>
            <a:p>
              <a:pPr algn="ctr">
                <a:lnSpc>
                  <a:spcPts val="6110"/>
                </a:lnSpc>
                <a:spcBef>
                  <a:spcPct val="0"/>
                </a:spcBef>
              </a:pPr>
              <a:r>
                <a:rPr lang="en-US" sz="4700">
                  <a:solidFill>
                    <a:srgbClr val="001A47"/>
                  </a:solidFill>
                  <a:latin typeface="TT Norms Bold"/>
                </a:rPr>
                <a:t>ĐẦU ĐỌC RFID</a:t>
              </a:r>
            </a:p>
          </p:txBody>
        </p:sp>
        <p:sp>
          <p:nvSpPr>
            <p:cNvPr name="TextBox 10" id="10"/>
            <p:cNvSpPr txBox="true"/>
            <p:nvPr/>
          </p:nvSpPr>
          <p:spPr>
            <a:xfrm rot="0">
              <a:off x="0" y="1493251"/>
              <a:ext cx="11239046" cy="3904633"/>
            </a:xfrm>
            <a:prstGeom prst="rect">
              <a:avLst/>
            </a:prstGeom>
          </p:spPr>
          <p:txBody>
            <a:bodyPr anchor="t" rtlCol="false" tIns="0" lIns="0" bIns="0" rIns="0">
              <a:spAutoFit/>
            </a:bodyPr>
            <a:lstStyle/>
            <a:p>
              <a:pPr algn="l" marL="772921" indent="-386461" lvl="1">
                <a:lnSpc>
                  <a:spcPts val="4653"/>
                </a:lnSpc>
                <a:buFont typeface="Arial"/>
                <a:buChar char="•"/>
              </a:pPr>
              <a:r>
                <a:rPr lang="en-US" sz="3579">
                  <a:solidFill>
                    <a:srgbClr val="001A47"/>
                  </a:solidFill>
                  <a:latin typeface="TT Norms"/>
                </a:rPr>
                <a:t>Nhận tín hiệu từ thẻ, chuyển đổi thành dữ liệu có thể xử lý.</a:t>
              </a:r>
            </a:p>
            <a:p>
              <a:pPr algn="l" marL="772921" indent="-386461" lvl="1">
                <a:lnSpc>
                  <a:spcPts val="4653"/>
                </a:lnSpc>
                <a:buFont typeface="Arial"/>
                <a:buChar char="•"/>
              </a:pPr>
              <a:r>
                <a:rPr lang="en-US" sz="3579">
                  <a:solidFill>
                    <a:srgbClr val="001A47"/>
                  </a:solidFill>
                  <a:latin typeface="TT Norms"/>
                </a:rPr>
                <a:t>Kết nối với hệ thống máy tính để phân tích và lưu trữ dữ liệu.</a:t>
              </a:r>
            </a:p>
            <a:p>
              <a:pPr algn="l">
                <a:lnSpc>
                  <a:spcPts val="4653"/>
                </a:lnSpc>
              </a:pP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5C4FF"/>
        </a:solidFill>
      </p:bgPr>
    </p:bg>
    <p:spTree>
      <p:nvGrpSpPr>
        <p:cNvPr id="1" name=""/>
        <p:cNvGrpSpPr/>
        <p:nvPr/>
      </p:nvGrpSpPr>
      <p:grpSpPr>
        <a:xfrm>
          <a:off x="0" y="0"/>
          <a:ext cx="0" cy="0"/>
          <a:chOff x="0" y="0"/>
          <a:chExt cx="0" cy="0"/>
        </a:xfrm>
      </p:grpSpPr>
      <p:sp>
        <p:nvSpPr>
          <p:cNvPr name="Freeform 2" id="2"/>
          <p:cNvSpPr/>
          <p:nvPr/>
        </p:nvSpPr>
        <p:spPr>
          <a:xfrm flipH="false" flipV="false" rot="0">
            <a:off x="8714603" y="0"/>
            <a:ext cx="10088555" cy="9899395"/>
          </a:xfrm>
          <a:custGeom>
            <a:avLst/>
            <a:gdLst/>
            <a:ahLst/>
            <a:cxnLst/>
            <a:rect r="r" b="b" t="t" l="l"/>
            <a:pathLst>
              <a:path h="9899395" w="10088555">
                <a:moveTo>
                  <a:pt x="0" y="0"/>
                </a:moveTo>
                <a:lnTo>
                  <a:pt x="10088555" y="0"/>
                </a:lnTo>
                <a:lnTo>
                  <a:pt x="10088555" y="9899395"/>
                </a:lnTo>
                <a:lnTo>
                  <a:pt x="0" y="9899395"/>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1466" y="490269"/>
            <a:ext cx="10576826" cy="1482845"/>
            <a:chOff x="0" y="0"/>
            <a:chExt cx="9871420" cy="1383949"/>
          </a:xfrm>
        </p:grpSpPr>
        <p:sp>
          <p:nvSpPr>
            <p:cNvPr name="Freeform 4" id="4"/>
            <p:cNvSpPr/>
            <p:nvPr/>
          </p:nvSpPr>
          <p:spPr>
            <a:xfrm flipH="false" flipV="false" rot="0">
              <a:off x="0" y="0"/>
              <a:ext cx="9871420" cy="1383949"/>
            </a:xfrm>
            <a:custGeom>
              <a:avLst/>
              <a:gdLst/>
              <a:ahLst/>
              <a:cxnLst/>
              <a:rect r="r" b="b" t="t" l="l"/>
              <a:pathLst>
                <a:path h="1383949" w="9871420">
                  <a:moveTo>
                    <a:pt x="9871420" y="691975"/>
                  </a:moveTo>
                  <a:cubicBezTo>
                    <a:pt x="9871420" y="955451"/>
                    <a:pt x="9443048" y="1383949"/>
                    <a:pt x="8914474" y="1383949"/>
                  </a:cubicBezTo>
                  <a:lnTo>
                    <a:pt x="956945" y="1383949"/>
                  </a:lnTo>
                  <a:cubicBezTo>
                    <a:pt x="428371" y="1383949"/>
                    <a:pt x="0" y="955451"/>
                    <a:pt x="0" y="691975"/>
                  </a:cubicBezTo>
                  <a:cubicBezTo>
                    <a:pt x="0" y="428371"/>
                    <a:pt x="428371" y="0"/>
                    <a:pt x="956945" y="0"/>
                  </a:cubicBezTo>
                  <a:lnTo>
                    <a:pt x="8914474" y="0"/>
                  </a:lnTo>
                  <a:cubicBezTo>
                    <a:pt x="9442922" y="0"/>
                    <a:pt x="9871420" y="428371"/>
                    <a:pt x="9871420" y="691975"/>
                  </a:cubicBezTo>
                  <a:close/>
                </a:path>
              </a:pathLst>
            </a:custGeom>
            <a:solidFill>
              <a:srgbClr val="001A47"/>
            </a:solidFill>
          </p:spPr>
        </p:sp>
      </p:grpSp>
      <p:sp>
        <p:nvSpPr>
          <p:cNvPr name="Freeform 5" id="5"/>
          <p:cNvSpPr/>
          <p:nvPr/>
        </p:nvSpPr>
        <p:spPr>
          <a:xfrm flipH="false" flipV="false" rot="0">
            <a:off x="9849744" y="1643184"/>
            <a:ext cx="7074551" cy="7074551"/>
          </a:xfrm>
          <a:custGeom>
            <a:avLst/>
            <a:gdLst/>
            <a:ahLst/>
            <a:cxnLst/>
            <a:rect r="r" b="b" t="t" l="l"/>
            <a:pathLst>
              <a:path h="7074551" w="7074551">
                <a:moveTo>
                  <a:pt x="0" y="0"/>
                </a:moveTo>
                <a:lnTo>
                  <a:pt x="7074551" y="0"/>
                </a:lnTo>
                <a:lnTo>
                  <a:pt x="7074551" y="7074552"/>
                </a:lnTo>
                <a:lnTo>
                  <a:pt x="0" y="7074552"/>
                </a:lnTo>
                <a:lnTo>
                  <a:pt x="0" y="0"/>
                </a:lnTo>
                <a:close/>
              </a:path>
            </a:pathLst>
          </a:custGeom>
          <a:blipFill>
            <a:blip r:embed="rId4"/>
            <a:stretch>
              <a:fillRect l="0" t="0" r="0" b="0"/>
            </a:stretch>
          </a:blipFill>
        </p:spPr>
      </p:sp>
      <p:sp>
        <p:nvSpPr>
          <p:cNvPr name="TextBox 6" id="6"/>
          <p:cNvSpPr txBox="true"/>
          <p:nvPr/>
        </p:nvSpPr>
        <p:spPr>
          <a:xfrm rot="0">
            <a:off x="274414" y="2836961"/>
            <a:ext cx="8068328" cy="5880775"/>
          </a:xfrm>
          <a:prstGeom prst="rect">
            <a:avLst/>
          </a:prstGeom>
        </p:spPr>
        <p:txBody>
          <a:bodyPr anchor="t" rtlCol="false" tIns="0" lIns="0" bIns="0" rIns="0">
            <a:spAutoFit/>
          </a:bodyPr>
          <a:lstStyle/>
          <a:p>
            <a:pPr algn="just">
              <a:lnSpc>
                <a:spcPts val="5215"/>
              </a:lnSpc>
            </a:pPr>
            <a:r>
              <a:rPr lang="en-US" sz="3500">
                <a:solidFill>
                  <a:srgbClr val="001A47"/>
                </a:solidFill>
                <a:latin typeface="TT Norms Bold"/>
              </a:rPr>
              <a:t>Thông số kĩ thuật</a:t>
            </a:r>
          </a:p>
          <a:p>
            <a:pPr algn="just" marL="755651" indent="-377825" lvl="1">
              <a:lnSpc>
                <a:spcPts val="5215"/>
              </a:lnSpc>
              <a:buFont typeface="Arial"/>
              <a:buChar char="•"/>
            </a:pPr>
            <a:r>
              <a:rPr lang="en-US" sz="3500">
                <a:solidFill>
                  <a:srgbClr val="001A47"/>
                </a:solidFill>
                <a:latin typeface="TT Norms"/>
              </a:rPr>
              <a:t>Tần số hoạt động: 13.56 MHz.</a:t>
            </a:r>
          </a:p>
          <a:p>
            <a:pPr algn="just" marL="755651" indent="-377825" lvl="1">
              <a:lnSpc>
                <a:spcPts val="5215"/>
              </a:lnSpc>
              <a:buFont typeface="Arial"/>
              <a:buChar char="•"/>
            </a:pPr>
            <a:r>
              <a:rPr lang="en-US" sz="3500">
                <a:solidFill>
                  <a:srgbClr val="001A47"/>
                </a:solidFill>
                <a:latin typeface="TT Norms"/>
              </a:rPr>
              <a:t>Giao tiếp: SPI để truyền thông với các vi điều khiển.</a:t>
            </a:r>
          </a:p>
          <a:p>
            <a:pPr algn="just" marL="755651" indent="-377825" lvl="1">
              <a:lnSpc>
                <a:spcPts val="5215"/>
              </a:lnSpc>
              <a:buFont typeface="Arial"/>
              <a:buChar char="•"/>
            </a:pPr>
            <a:r>
              <a:rPr lang="en-US" sz="3500">
                <a:solidFill>
                  <a:srgbClr val="001A47"/>
                </a:solidFill>
                <a:latin typeface="TT Norms"/>
              </a:rPr>
              <a:t>Điện áp hoạt động: 2.5V - 3.3V</a:t>
            </a:r>
          </a:p>
          <a:p>
            <a:pPr algn="just" marL="755651" indent="-377825" lvl="1">
              <a:lnSpc>
                <a:spcPts val="5215"/>
              </a:lnSpc>
              <a:buFont typeface="Arial"/>
              <a:buChar char="•"/>
            </a:pPr>
            <a:r>
              <a:rPr lang="en-US" sz="3500">
                <a:solidFill>
                  <a:srgbClr val="001A47"/>
                </a:solidFill>
                <a:latin typeface="TT Norms"/>
              </a:rPr>
              <a:t>Khoảng cách đọc: dưới 5 cm.</a:t>
            </a:r>
          </a:p>
          <a:p>
            <a:pPr algn="just" marL="755651" indent="-377825" lvl="1">
              <a:lnSpc>
                <a:spcPts val="5215"/>
              </a:lnSpc>
              <a:buFont typeface="Arial"/>
              <a:buChar char="•"/>
            </a:pPr>
            <a:r>
              <a:rPr lang="en-US" sz="3500">
                <a:solidFill>
                  <a:srgbClr val="001A47"/>
                </a:solidFill>
                <a:latin typeface="TT Norms"/>
              </a:rPr>
              <a:t>Hỗ trợ thẻ: Tương thích với các thẻ Mifare 1k, Mifare 4k, Mifare Ultralight,.....</a:t>
            </a:r>
          </a:p>
        </p:txBody>
      </p:sp>
      <p:sp>
        <p:nvSpPr>
          <p:cNvPr name="TextBox 7" id="7"/>
          <p:cNvSpPr txBox="true"/>
          <p:nvPr/>
        </p:nvSpPr>
        <p:spPr>
          <a:xfrm rot="0">
            <a:off x="458395" y="918967"/>
            <a:ext cx="10970855" cy="1562735"/>
          </a:xfrm>
          <a:prstGeom prst="rect">
            <a:avLst/>
          </a:prstGeom>
        </p:spPr>
        <p:txBody>
          <a:bodyPr anchor="t" rtlCol="false" tIns="0" lIns="0" bIns="0" rIns="0">
            <a:spAutoFit/>
          </a:bodyPr>
          <a:lstStyle/>
          <a:p>
            <a:pPr algn="l">
              <a:lnSpc>
                <a:spcPts val="6024"/>
              </a:lnSpc>
            </a:pPr>
            <a:r>
              <a:rPr lang="en-US" sz="6024">
                <a:solidFill>
                  <a:srgbClr val="EFF5FB"/>
                </a:solidFill>
                <a:latin typeface="TT Norms Bold"/>
              </a:rPr>
              <a:t>MODULE RFID RC522</a:t>
            </a:r>
          </a:p>
          <a:p>
            <a:pPr algn="l" marL="0" indent="0" lvl="0">
              <a:lnSpc>
                <a:spcPts val="6024"/>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B9E1FF"/>
        </a:solidFill>
      </p:bgPr>
    </p:bg>
    <p:spTree>
      <p:nvGrpSpPr>
        <p:cNvPr id="1" name=""/>
        <p:cNvGrpSpPr/>
        <p:nvPr/>
      </p:nvGrpSpPr>
      <p:grpSpPr>
        <a:xfrm>
          <a:off x="0" y="0"/>
          <a:ext cx="0" cy="0"/>
          <a:chOff x="0" y="0"/>
          <a:chExt cx="0" cy="0"/>
        </a:xfrm>
      </p:grpSpPr>
      <p:sp>
        <p:nvSpPr>
          <p:cNvPr name="Freeform 2" id="2"/>
          <p:cNvSpPr/>
          <p:nvPr/>
        </p:nvSpPr>
        <p:spPr>
          <a:xfrm flipH="false" flipV="false" rot="0">
            <a:off x="7846775" y="-388984"/>
            <a:ext cx="11735193" cy="10928399"/>
          </a:xfrm>
          <a:custGeom>
            <a:avLst/>
            <a:gdLst/>
            <a:ahLst/>
            <a:cxnLst/>
            <a:rect r="r" b="b" t="t" l="l"/>
            <a:pathLst>
              <a:path h="10928399" w="11735193">
                <a:moveTo>
                  <a:pt x="0" y="0"/>
                </a:moveTo>
                <a:lnTo>
                  <a:pt x="11735193" y="0"/>
                </a:lnTo>
                <a:lnTo>
                  <a:pt x="11735193" y="10928399"/>
                </a:lnTo>
                <a:lnTo>
                  <a:pt x="0" y="10928399"/>
                </a:lnTo>
                <a:lnTo>
                  <a:pt x="0" y="0"/>
                </a:lnTo>
                <a:close/>
              </a:path>
            </a:pathLst>
          </a:custGeom>
          <a:blipFill>
            <a:blip r:embed="rId2">
              <a:alphaModFix amt="51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698790" y="-388984"/>
            <a:ext cx="12632994" cy="2050655"/>
            <a:chOff x="0" y="0"/>
            <a:chExt cx="11790455" cy="1913890"/>
          </a:xfrm>
        </p:grpSpPr>
        <p:sp>
          <p:nvSpPr>
            <p:cNvPr name="Freeform 4" id="4"/>
            <p:cNvSpPr/>
            <p:nvPr/>
          </p:nvSpPr>
          <p:spPr>
            <a:xfrm flipH="false" flipV="false" rot="0">
              <a:off x="0" y="0"/>
              <a:ext cx="11790455" cy="1913890"/>
            </a:xfrm>
            <a:custGeom>
              <a:avLst/>
              <a:gdLst/>
              <a:ahLst/>
              <a:cxnLst/>
              <a:rect r="r" b="b" t="t" l="l"/>
              <a:pathLst>
                <a:path h="1913890" w="11790455">
                  <a:moveTo>
                    <a:pt x="11790455" y="956945"/>
                  </a:moveTo>
                  <a:cubicBezTo>
                    <a:pt x="11790455" y="1485392"/>
                    <a:pt x="11362084" y="1913890"/>
                    <a:pt x="10833510" y="1913890"/>
                  </a:cubicBezTo>
                  <a:lnTo>
                    <a:pt x="956945" y="1913890"/>
                  </a:lnTo>
                  <a:cubicBezTo>
                    <a:pt x="428371" y="1913890"/>
                    <a:pt x="0" y="1485392"/>
                    <a:pt x="0" y="956945"/>
                  </a:cubicBezTo>
                  <a:cubicBezTo>
                    <a:pt x="0" y="428371"/>
                    <a:pt x="428371" y="0"/>
                    <a:pt x="956945" y="0"/>
                  </a:cubicBezTo>
                  <a:lnTo>
                    <a:pt x="10833510" y="0"/>
                  </a:lnTo>
                  <a:cubicBezTo>
                    <a:pt x="11361957" y="0"/>
                    <a:pt x="11790455" y="428371"/>
                    <a:pt x="11790455" y="956945"/>
                  </a:cubicBezTo>
                  <a:close/>
                </a:path>
              </a:pathLst>
            </a:custGeom>
            <a:solidFill>
              <a:srgbClr val="001A47"/>
            </a:solidFill>
          </p:spPr>
        </p:sp>
      </p:grpSp>
      <p:sp>
        <p:nvSpPr>
          <p:cNvPr name="Freeform 5" id="5"/>
          <p:cNvSpPr/>
          <p:nvPr/>
        </p:nvSpPr>
        <p:spPr>
          <a:xfrm flipH="false" flipV="false" rot="0">
            <a:off x="9537474" y="2997934"/>
            <a:ext cx="8353796" cy="5188147"/>
          </a:xfrm>
          <a:custGeom>
            <a:avLst/>
            <a:gdLst/>
            <a:ahLst/>
            <a:cxnLst/>
            <a:rect r="r" b="b" t="t" l="l"/>
            <a:pathLst>
              <a:path h="5188147" w="8353796">
                <a:moveTo>
                  <a:pt x="0" y="0"/>
                </a:moveTo>
                <a:lnTo>
                  <a:pt x="8353795" y="0"/>
                </a:lnTo>
                <a:lnTo>
                  <a:pt x="8353795" y="5188147"/>
                </a:lnTo>
                <a:lnTo>
                  <a:pt x="0" y="5188147"/>
                </a:lnTo>
                <a:lnTo>
                  <a:pt x="0" y="0"/>
                </a:lnTo>
                <a:close/>
              </a:path>
            </a:pathLst>
          </a:custGeom>
          <a:blipFill>
            <a:blip r:embed="rId4"/>
            <a:stretch>
              <a:fillRect l="0" t="0" r="0" b="0"/>
            </a:stretch>
          </a:blipFill>
        </p:spPr>
      </p:sp>
      <p:sp>
        <p:nvSpPr>
          <p:cNvPr name="TextBox 6" id="6"/>
          <p:cNvSpPr txBox="true"/>
          <p:nvPr/>
        </p:nvSpPr>
        <p:spPr>
          <a:xfrm rot="0">
            <a:off x="322222" y="508706"/>
            <a:ext cx="10104866" cy="809625"/>
          </a:xfrm>
          <a:prstGeom prst="rect">
            <a:avLst/>
          </a:prstGeom>
        </p:spPr>
        <p:txBody>
          <a:bodyPr anchor="t" rtlCol="false" tIns="0" lIns="0" bIns="0" rIns="0">
            <a:spAutoFit/>
          </a:bodyPr>
          <a:lstStyle/>
          <a:p>
            <a:pPr algn="l" marL="0" indent="0" lvl="0">
              <a:lnSpc>
                <a:spcPts val="6000"/>
              </a:lnSpc>
              <a:spcBef>
                <a:spcPct val="0"/>
              </a:spcBef>
            </a:pPr>
            <a:r>
              <a:rPr lang="en-US" sz="6000">
                <a:solidFill>
                  <a:srgbClr val="EFF5FB"/>
                </a:solidFill>
                <a:latin typeface="TT Norms Ultra-Bold"/>
              </a:rPr>
              <a:t>MODULE RFID RC522</a:t>
            </a:r>
          </a:p>
        </p:txBody>
      </p:sp>
      <p:sp>
        <p:nvSpPr>
          <p:cNvPr name="TextBox 7" id="7"/>
          <p:cNvSpPr txBox="true"/>
          <p:nvPr/>
        </p:nvSpPr>
        <p:spPr>
          <a:xfrm rot="0">
            <a:off x="322222" y="2969359"/>
            <a:ext cx="9215251" cy="5699125"/>
          </a:xfrm>
          <a:prstGeom prst="rect">
            <a:avLst/>
          </a:prstGeom>
        </p:spPr>
        <p:txBody>
          <a:bodyPr anchor="t" rtlCol="false" tIns="0" lIns="0" bIns="0" rIns="0">
            <a:spAutoFit/>
          </a:bodyPr>
          <a:lstStyle/>
          <a:p>
            <a:pPr algn="l" marL="755651" indent="-377825" lvl="1">
              <a:lnSpc>
                <a:spcPts val="4550"/>
              </a:lnSpc>
              <a:buFont typeface="Arial"/>
              <a:buChar char="•"/>
            </a:pPr>
            <a:r>
              <a:rPr lang="en-US" sz="3500">
                <a:solidFill>
                  <a:srgbClr val="001A47"/>
                </a:solidFill>
                <a:latin typeface="TT Norms"/>
              </a:rPr>
              <a:t>SDA (SS): Châ</a:t>
            </a:r>
            <a:r>
              <a:rPr lang="en-US" sz="3500">
                <a:solidFill>
                  <a:srgbClr val="001A47"/>
                </a:solidFill>
                <a:latin typeface="TT Norms"/>
              </a:rPr>
              <a:t>n lựa chọn chip cho SPI.</a:t>
            </a:r>
          </a:p>
          <a:p>
            <a:pPr algn="l" marL="755651" indent="-377825" lvl="1">
              <a:lnSpc>
                <a:spcPts val="4550"/>
              </a:lnSpc>
              <a:buFont typeface="Arial"/>
              <a:buChar char="•"/>
            </a:pPr>
            <a:r>
              <a:rPr lang="en-US" sz="3500">
                <a:solidFill>
                  <a:srgbClr val="001A47"/>
                </a:solidFill>
                <a:latin typeface="TT Norms"/>
              </a:rPr>
              <a:t>SCK: Chân xung đồng hồ cho SPI.</a:t>
            </a:r>
          </a:p>
          <a:p>
            <a:pPr algn="l" marL="755651" indent="-377825" lvl="1">
              <a:lnSpc>
                <a:spcPts val="4550"/>
              </a:lnSpc>
              <a:buFont typeface="Arial"/>
              <a:buChar char="•"/>
            </a:pPr>
            <a:r>
              <a:rPr lang="en-US" sz="3500">
                <a:solidFill>
                  <a:srgbClr val="001A47"/>
                </a:solidFill>
                <a:latin typeface="TT Norms"/>
              </a:rPr>
              <a:t>MOSI (SDI): Dữ l</a:t>
            </a:r>
            <a:r>
              <a:rPr lang="en-US" sz="3500">
                <a:solidFill>
                  <a:srgbClr val="001A47"/>
                </a:solidFill>
                <a:latin typeface="TT Norms"/>
              </a:rPr>
              <a:t>iệu từ Master đến Slave.</a:t>
            </a:r>
          </a:p>
          <a:p>
            <a:pPr algn="l" marL="755651" indent="-377825" lvl="1">
              <a:lnSpc>
                <a:spcPts val="4550"/>
              </a:lnSpc>
              <a:buFont typeface="Arial"/>
              <a:buChar char="•"/>
            </a:pPr>
            <a:r>
              <a:rPr lang="en-US" sz="3500">
                <a:solidFill>
                  <a:srgbClr val="001A47"/>
                </a:solidFill>
                <a:latin typeface="TT Norms"/>
              </a:rPr>
              <a:t>MISO (SDO): Dữ liệu từ Slave đến Master.</a:t>
            </a:r>
          </a:p>
          <a:p>
            <a:pPr algn="l" marL="755651" indent="-377825" lvl="1">
              <a:lnSpc>
                <a:spcPts val="4550"/>
              </a:lnSpc>
              <a:buFont typeface="Arial"/>
              <a:buChar char="•"/>
            </a:pPr>
            <a:r>
              <a:rPr lang="en-US" sz="3500">
                <a:solidFill>
                  <a:srgbClr val="001A47"/>
                </a:solidFill>
                <a:latin typeface="TT Norms"/>
              </a:rPr>
              <a:t>IRQ: Chân ngắt (không bắt buộc phải kết nối).</a:t>
            </a:r>
          </a:p>
          <a:p>
            <a:pPr algn="l" marL="755651" indent="-377825" lvl="1">
              <a:lnSpc>
                <a:spcPts val="4550"/>
              </a:lnSpc>
              <a:buFont typeface="Arial"/>
              <a:buChar char="•"/>
            </a:pPr>
            <a:r>
              <a:rPr lang="en-US" sz="3500">
                <a:solidFill>
                  <a:srgbClr val="001A47"/>
                </a:solidFill>
                <a:latin typeface="TT Norms"/>
              </a:rPr>
              <a:t>GND: Châ</a:t>
            </a:r>
            <a:r>
              <a:rPr lang="en-US" sz="3500">
                <a:solidFill>
                  <a:srgbClr val="001A47"/>
                </a:solidFill>
                <a:latin typeface="TT Norms"/>
              </a:rPr>
              <a:t>n nối đất.</a:t>
            </a:r>
          </a:p>
          <a:p>
            <a:pPr algn="l" marL="755651" indent="-377825" lvl="1">
              <a:lnSpc>
                <a:spcPts val="4550"/>
              </a:lnSpc>
              <a:buFont typeface="Arial"/>
              <a:buChar char="•"/>
            </a:pPr>
            <a:r>
              <a:rPr lang="en-US" sz="3500">
                <a:solidFill>
                  <a:srgbClr val="001A47"/>
                </a:solidFill>
                <a:latin typeface="TT Norms"/>
              </a:rPr>
              <a:t>RST: Chân reset.</a:t>
            </a:r>
          </a:p>
          <a:p>
            <a:pPr algn="l" marL="755651" indent="-377825" lvl="1">
              <a:lnSpc>
                <a:spcPts val="4550"/>
              </a:lnSpc>
              <a:buFont typeface="Arial"/>
              <a:buChar char="•"/>
            </a:pPr>
            <a:r>
              <a:rPr lang="en-US" sz="3500">
                <a:solidFill>
                  <a:srgbClr val="001A47"/>
                </a:solidFill>
                <a:latin typeface="TT Norms"/>
              </a:rPr>
              <a:t>3.3V: Chân cấp điện </a:t>
            </a:r>
          </a:p>
          <a:p>
            <a:pPr algn="l">
              <a:lnSpc>
                <a:spcPts val="4550"/>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FF5FB"/>
        </a:solidFill>
      </p:bgPr>
    </p:bg>
    <p:spTree>
      <p:nvGrpSpPr>
        <p:cNvPr id="1" name=""/>
        <p:cNvGrpSpPr/>
        <p:nvPr/>
      </p:nvGrpSpPr>
      <p:grpSpPr>
        <a:xfrm>
          <a:off x="0" y="0"/>
          <a:ext cx="0" cy="0"/>
          <a:chOff x="0" y="0"/>
          <a:chExt cx="0" cy="0"/>
        </a:xfrm>
      </p:grpSpPr>
      <p:grpSp>
        <p:nvGrpSpPr>
          <p:cNvPr name="Group 2" id="2"/>
          <p:cNvGrpSpPr/>
          <p:nvPr/>
        </p:nvGrpSpPr>
        <p:grpSpPr>
          <a:xfrm rot="0">
            <a:off x="0" y="0"/>
            <a:ext cx="8846542" cy="10287000"/>
            <a:chOff x="0" y="0"/>
            <a:chExt cx="11795389" cy="13716000"/>
          </a:xfrm>
        </p:grpSpPr>
        <p:pic>
          <p:nvPicPr>
            <p:cNvPr name="Picture 3" id="3"/>
            <p:cNvPicPr>
              <a:picLocks noChangeAspect="true"/>
            </p:cNvPicPr>
            <p:nvPr/>
          </p:nvPicPr>
          <p:blipFill>
            <a:blip r:embed="rId2"/>
            <a:srcRect l="2885" t="0" r="2885" b="0"/>
            <a:stretch>
              <a:fillRect/>
            </a:stretch>
          </p:blipFill>
          <p:spPr>
            <a:xfrm flipH="false" flipV="false">
              <a:off x="0" y="0"/>
              <a:ext cx="11795389" cy="6858000"/>
            </a:xfrm>
            <a:prstGeom prst="rect">
              <a:avLst/>
            </a:prstGeom>
          </p:spPr>
        </p:pic>
        <p:pic>
          <p:nvPicPr>
            <p:cNvPr name="Picture 4" id="4"/>
            <p:cNvPicPr>
              <a:picLocks noChangeAspect="true"/>
            </p:cNvPicPr>
            <p:nvPr/>
          </p:nvPicPr>
          <p:blipFill>
            <a:blip r:embed="rId3"/>
            <a:srcRect l="0" t="15771" r="0" b="15771"/>
            <a:stretch>
              <a:fillRect/>
            </a:stretch>
          </p:blipFill>
          <p:spPr>
            <a:xfrm flipH="false" flipV="false">
              <a:off x="0" y="6858000"/>
              <a:ext cx="11795389" cy="6858000"/>
            </a:xfrm>
            <a:prstGeom prst="rect">
              <a:avLst/>
            </a:prstGeom>
          </p:spPr>
        </p:pic>
      </p:grpSp>
      <p:sp>
        <p:nvSpPr>
          <p:cNvPr name="Freeform 5" id="5"/>
          <p:cNvSpPr/>
          <p:nvPr/>
        </p:nvSpPr>
        <p:spPr>
          <a:xfrm flipH="true" flipV="true" rot="0">
            <a:off x="6896004" y="718670"/>
            <a:ext cx="11391996" cy="9868317"/>
          </a:xfrm>
          <a:custGeom>
            <a:avLst/>
            <a:gdLst/>
            <a:ahLst/>
            <a:cxnLst/>
            <a:rect r="r" b="b" t="t" l="l"/>
            <a:pathLst>
              <a:path h="9868317" w="11391996">
                <a:moveTo>
                  <a:pt x="11391996" y="9868316"/>
                </a:moveTo>
                <a:lnTo>
                  <a:pt x="0" y="9868316"/>
                </a:lnTo>
                <a:lnTo>
                  <a:pt x="0" y="0"/>
                </a:lnTo>
                <a:lnTo>
                  <a:pt x="11391996" y="0"/>
                </a:lnTo>
                <a:lnTo>
                  <a:pt x="11391996" y="9868316"/>
                </a:lnTo>
                <a:close/>
              </a:path>
            </a:pathLst>
          </a:custGeom>
          <a:blipFill>
            <a:blip r:embed="rId4">
              <a:alphaModFix amt="61000"/>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21350" y="3758061"/>
            <a:ext cx="7037950" cy="2694679"/>
          </a:xfrm>
          <a:prstGeom prst="rect">
            <a:avLst/>
          </a:prstGeom>
        </p:spPr>
        <p:txBody>
          <a:bodyPr anchor="t" rtlCol="false" tIns="0" lIns="0" bIns="0" rIns="0">
            <a:spAutoFit/>
          </a:bodyPr>
          <a:lstStyle/>
          <a:p>
            <a:pPr algn="ctr">
              <a:lnSpc>
                <a:spcPts val="10789"/>
              </a:lnSpc>
            </a:pPr>
            <a:r>
              <a:rPr lang="en-US" sz="8299">
                <a:solidFill>
                  <a:srgbClr val="001A47"/>
                </a:solidFill>
                <a:latin typeface="TT Norms Bold"/>
              </a:rPr>
              <a:t>CÔNG NGHỆ BLUETOOTH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1048879" y="1362364"/>
            <a:ext cx="10192879" cy="9492119"/>
          </a:xfrm>
          <a:custGeom>
            <a:avLst/>
            <a:gdLst/>
            <a:ahLst/>
            <a:cxnLst/>
            <a:rect r="r" b="b" t="t" l="l"/>
            <a:pathLst>
              <a:path h="9492119" w="10192879">
                <a:moveTo>
                  <a:pt x="10192879" y="0"/>
                </a:moveTo>
                <a:lnTo>
                  <a:pt x="0" y="0"/>
                </a:lnTo>
                <a:lnTo>
                  <a:pt x="0" y="9492118"/>
                </a:lnTo>
                <a:lnTo>
                  <a:pt x="10192879" y="9492118"/>
                </a:lnTo>
                <a:lnTo>
                  <a:pt x="10192879" y="0"/>
                </a:lnTo>
                <a:close/>
              </a:path>
            </a:pathLst>
          </a:custGeom>
          <a:blipFill>
            <a:blip r:embed="rId2">
              <a:alphaModFix amt="4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1466" y="490269"/>
            <a:ext cx="12389647" cy="1482845"/>
            <a:chOff x="0" y="0"/>
            <a:chExt cx="11563338" cy="1383949"/>
          </a:xfrm>
        </p:grpSpPr>
        <p:sp>
          <p:nvSpPr>
            <p:cNvPr name="Freeform 4" id="4"/>
            <p:cNvSpPr/>
            <p:nvPr/>
          </p:nvSpPr>
          <p:spPr>
            <a:xfrm flipH="false" flipV="false" rot="0">
              <a:off x="0" y="0"/>
              <a:ext cx="11563338" cy="1383949"/>
            </a:xfrm>
            <a:custGeom>
              <a:avLst/>
              <a:gdLst/>
              <a:ahLst/>
              <a:cxnLst/>
              <a:rect r="r" b="b" t="t" l="l"/>
              <a:pathLst>
                <a:path h="1383949" w="11563338">
                  <a:moveTo>
                    <a:pt x="11563338" y="691975"/>
                  </a:moveTo>
                  <a:cubicBezTo>
                    <a:pt x="11563338" y="955451"/>
                    <a:pt x="11134967" y="1383949"/>
                    <a:pt x="10606393" y="1383949"/>
                  </a:cubicBezTo>
                  <a:lnTo>
                    <a:pt x="956945" y="1383949"/>
                  </a:lnTo>
                  <a:cubicBezTo>
                    <a:pt x="428371" y="1383949"/>
                    <a:pt x="0" y="955451"/>
                    <a:pt x="0" y="691975"/>
                  </a:cubicBezTo>
                  <a:cubicBezTo>
                    <a:pt x="0" y="428371"/>
                    <a:pt x="428371" y="0"/>
                    <a:pt x="956945" y="0"/>
                  </a:cubicBezTo>
                  <a:lnTo>
                    <a:pt x="10606393" y="0"/>
                  </a:lnTo>
                  <a:cubicBezTo>
                    <a:pt x="11134840" y="0"/>
                    <a:pt x="11563338" y="428371"/>
                    <a:pt x="11563338" y="691975"/>
                  </a:cubicBezTo>
                  <a:close/>
                </a:path>
              </a:pathLst>
            </a:custGeom>
            <a:solidFill>
              <a:srgbClr val="001A47"/>
            </a:solidFill>
          </p:spPr>
        </p:sp>
      </p:grpSp>
      <p:sp>
        <p:nvSpPr>
          <p:cNvPr name="Freeform 5" id="5"/>
          <p:cNvSpPr/>
          <p:nvPr/>
        </p:nvSpPr>
        <p:spPr>
          <a:xfrm flipH="false" flipV="false" rot="0">
            <a:off x="9422896" y="3260347"/>
            <a:ext cx="9330016" cy="5696152"/>
          </a:xfrm>
          <a:custGeom>
            <a:avLst/>
            <a:gdLst/>
            <a:ahLst/>
            <a:cxnLst/>
            <a:rect r="r" b="b" t="t" l="l"/>
            <a:pathLst>
              <a:path h="5696152" w="9330016">
                <a:moveTo>
                  <a:pt x="0" y="0"/>
                </a:moveTo>
                <a:lnTo>
                  <a:pt x="9330016" y="0"/>
                </a:lnTo>
                <a:lnTo>
                  <a:pt x="9330016" y="5696152"/>
                </a:lnTo>
                <a:lnTo>
                  <a:pt x="0" y="5696152"/>
                </a:lnTo>
                <a:lnTo>
                  <a:pt x="0" y="0"/>
                </a:lnTo>
                <a:close/>
              </a:path>
            </a:pathLst>
          </a:custGeom>
          <a:blipFill>
            <a:blip r:embed="rId4"/>
            <a:stretch>
              <a:fillRect l="-5019" t="0" r="-5019" b="0"/>
            </a:stretch>
          </a:blipFill>
        </p:spPr>
      </p:sp>
      <p:sp>
        <p:nvSpPr>
          <p:cNvPr name="TextBox 6" id="6"/>
          <p:cNvSpPr txBox="true"/>
          <p:nvPr/>
        </p:nvSpPr>
        <p:spPr>
          <a:xfrm rot="0">
            <a:off x="0" y="2806146"/>
            <a:ext cx="9091655" cy="6452154"/>
          </a:xfrm>
          <a:prstGeom prst="rect">
            <a:avLst/>
          </a:prstGeom>
        </p:spPr>
        <p:txBody>
          <a:bodyPr anchor="t" rtlCol="false" tIns="0" lIns="0" bIns="0" rIns="0">
            <a:spAutoFit/>
          </a:bodyPr>
          <a:lstStyle/>
          <a:p>
            <a:pPr algn="l" marL="731775" indent="-365887" lvl="1">
              <a:lnSpc>
                <a:spcPts val="5762"/>
              </a:lnSpc>
              <a:buFont typeface="Arial"/>
              <a:buChar char="•"/>
            </a:pPr>
            <a:r>
              <a:rPr lang="en-US" sz="3389">
                <a:solidFill>
                  <a:srgbClr val="000000"/>
                </a:solidFill>
                <a:latin typeface="TT Norms"/>
              </a:rPr>
              <a:t>Bluetooth là công nghệ không dây được sử dụng rộng rãi để truyền dữ liệu và thông tin giữa các thiết bị điện tử qua sóng radio UHF trong băng tần ISM từ 2.4 đến 2.485 GHz. </a:t>
            </a:r>
          </a:p>
          <a:p>
            <a:pPr algn="l" marL="731775" indent="-365887" lvl="1">
              <a:lnSpc>
                <a:spcPts val="5762"/>
              </a:lnSpc>
              <a:buFont typeface="Arial"/>
              <a:buChar char="•"/>
            </a:pPr>
            <a:r>
              <a:rPr lang="en-US" sz="3389">
                <a:solidFill>
                  <a:srgbClr val="000000"/>
                </a:solidFill>
                <a:latin typeface="TT Norms"/>
              </a:rPr>
              <a:t>Công nghệ không giây bluetooth đang trở nên chuẩn truyền thông thông dụng. Nó là một trong những công nghệ không giây phát triển nhanh nhất </a:t>
            </a:r>
          </a:p>
        </p:txBody>
      </p:sp>
      <p:sp>
        <p:nvSpPr>
          <p:cNvPr name="TextBox 7" id="7"/>
          <p:cNvSpPr txBox="true"/>
          <p:nvPr/>
        </p:nvSpPr>
        <p:spPr>
          <a:xfrm rot="0">
            <a:off x="807015" y="888474"/>
            <a:ext cx="10970855" cy="800735"/>
          </a:xfrm>
          <a:prstGeom prst="rect">
            <a:avLst/>
          </a:prstGeom>
        </p:spPr>
        <p:txBody>
          <a:bodyPr anchor="t" rtlCol="false" tIns="0" lIns="0" bIns="0" rIns="0">
            <a:spAutoFit/>
          </a:bodyPr>
          <a:lstStyle/>
          <a:p>
            <a:pPr algn="l" marL="0" indent="0" lvl="0">
              <a:lnSpc>
                <a:spcPts val="6024"/>
              </a:lnSpc>
              <a:spcBef>
                <a:spcPct val="0"/>
              </a:spcBef>
            </a:pPr>
            <a:r>
              <a:rPr lang="en-US" sz="6024">
                <a:solidFill>
                  <a:srgbClr val="FFFFFF"/>
                </a:solidFill>
                <a:latin typeface="TT Norms Bold"/>
              </a:rPr>
              <a:t>GIỚI THIỆU BLUETOOTH</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1A47"/>
        </a:solidFill>
      </p:bgPr>
    </p:bg>
    <p:spTree>
      <p:nvGrpSpPr>
        <p:cNvPr id="1" name=""/>
        <p:cNvGrpSpPr/>
        <p:nvPr/>
      </p:nvGrpSpPr>
      <p:grpSpPr>
        <a:xfrm>
          <a:off x="0" y="0"/>
          <a:ext cx="0" cy="0"/>
          <a:chOff x="0" y="0"/>
          <a:chExt cx="0" cy="0"/>
        </a:xfrm>
      </p:grpSpPr>
      <p:grpSp>
        <p:nvGrpSpPr>
          <p:cNvPr name="Group 2" id="2"/>
          <p:cNvGrpSpPr/>
          <p:nvPr/>
        </p:nvGrpSpPr>
        <p:grpSpPr>
          <a:xfrm rot="0">
            <a:off x="-4049252" y="-172346"/>
            <a:ext cx="8826378" cy="10631692"/>
            <a:chOff x="0" y="0"/>
            <a:chExt cx="2324643" cy="2800116"/>
          </a:xfrm>
        </p:grpSpPr>
        <p:sp>
          <p:nvSpPr>
            <p:cNvPr name="Freeform 3" id="3"/>
            <p:cNvSpPr/>
            <p:nvPr/>
          </p:nvSpPr>
          <p:spPr>
            <a:xfrm flipH="false" flipV="false" rot="0">
              <a:off x="0" y="0"/>
              <a:ext cx="2324643" cy="2800116"/>
            </a:xfrm>
            <a:custGeom>
              <a:avLst/>
              <a:gdLst/>
              <a:ahLst/>
              <a:cxnLst/>
              <a:rect r="r" b="b" t="t" l="l"/>
              <a:pathLst>
                <a:path h="2800116" w="2324643">
                  <a:moveTo>
                    <a:pt x="0" y="0"/>
                  </a:moveTo>
                  <a:lnTo>
                    <a:pt x="2324643" y="0"/>
                  </a:lnTo>
                  <a:lnTo>
                    <a:pt x="2324643" y="2800116"/>
                  </a:lnTo>
                  <a:lnTo>
                    <a:pt x="0" y="2800116"/>
                  </a:lnTo>
                  <a:close/>
                </a:path>
              </a:pathLst>
            </a:custGeom>
            <a:solidFill>
              <a:srgbClr val="FFFFFF"/>
            </a:solidFill>
          </p:spPr>
        </p:sp>
        <p:sp>
          <p:nvSpPr>
            <p:cNvPr name="TextBox 4" id="4"/>
            <p:cNvSpPr txBox="true"/>
            <p:nvPr/>
          </p:nvSpPr>
          <p:spPr>
            <a:xfrm>
              <a:off x="0" y="-38100"/>
              <a:ext cx="2324643" cy="2838216"/>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418732" y="2383818"/>
            <a:ext cx="9356343" cy="9254983"/>
          </a:xfrm>
          <a:custGeom>
            <a:avLst/>
            <a:gdLst/>
            <a:ahLst/>
            <a:cxnLst/>
            <a:rect r="r" b="b" t="t" l="l"/>
            <a:pathLst>
              <a:path h="9254983" w="9356343">
                <a:moveTo>
                  <a:pt x="0" y="0"/>
                </a:moveTo>
                <a:lnTo>
                  <a:pt x="9356343" y="0"/>
                </a:lnTo>
                <a:lnTo>
                  <a:pt x="9356343" y="9254983"/>
                </a:lnTo>
                <a:lnTo>
                  <a:pt x="0" y="92549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355945" y="713160"/>
            <a:ext cx="12134577" cy="9265317"/>
          </a:xfrm>
          <a:custGeom>
            <a:avLst/>
            <a:gdLst/>
            <a:ahLst/>
            <a:cxnLst/>
            <a:rect r="r" b="b" t="t" l="l"/>
            <a:pathLst>
              <a:path h="9265317" w="12134577">
                <a:moveTo>
                  <a:pt x="0" y="0"/>
                </a:moveTo>
                <a:lnTo>
                  <a:pt x="12134577" y="0"/>
                </a:lnTo>
                <a:lnTo>
                  <a:pt x="12134577" y="9265318"/>
                </a:lnTo>
                <a:lnTo>
                  <a:pt x="0" y="9265318"/>
                </a:lnTo>
                <a:lnTo>
                  <a:pt x="0" y="0"/>
                </a:lnTo>
                <a:close/>
              </a:path>
            </a:pathLst>
          </a:custGeom>
          <a:blipFill>
            <a:blip r:embed="rId4"/>
            <a:stretch>
              <a:fillRect l="0" t="0" r="0" b="0"/>
            </a:stretch>
          </a:blipFill>
        </p:spPr>
      </p:sp>
      <p:sp>
        <p:nvSpPr>
          <p:cNvPr name="TextBox 7" id="7"/>
          <p:cNvSpPr txBox="true"/>
          <p:nvPr/>
        </p:nvSpPr>
        <p:spPr>
          <a:xfrm rot="0">
            <a:off x="-214881" y="2012343"/>
            <a:ext cx="4992007" cy="6295477"/>
          </a:xfrm>
          <a:prstGeom prst="rect">
            <a:avLst/>
          </a:prstGeom>
        </p:spPr>
        <p:txBody>
          <a:bodyPr anchor="t" rtlCol="false" tIns="0" lIns="0" bIns="0" rIns="0">
            <a:spAutoFit/>
          </a:bodyPr>
          <a:lstStyle/>
          <a:p>
            <a:pPr algn="ctr" marL="0" indent="0" lvl="0">
              <a:lnSpc>
                <a:spcPts val="16885"/>
              </a:lnSpc>
            </a:pPr>
            <a:r>
              <a:rPr lang="en-US" sz="10754" spc="-774">
                <a:solidFill>
                  <a:srgbClr val="001A47"/>
                </a:solidFill>
                <a:latin typeface="TT Norms Bold"/>
              </a:rPr>
              <a:t>SẢN PHẨM MẪU</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9144000" y="2000250"/>
            <a:ext cx="9144000" cy="8286750"/>
          </a:xfrm>
          <a:prstGeom prst="rect">
            <a:avLst/>
          </a:prstGeom>
          <a:solidFill>
            <a:srgbClr val="EFF5FB"/>
          </a:solidFill>
        </p:spPr>
      </p:sp>
      <p:sp>
        <p:nvSpPr>
          <p:cNvPr name="Freeform 3" id="3"/>
          <p:cNvSpPr/>
          <p:nvPr/>
        </p:nvSpPr>
        <p:spPr>
          <a:xfrm flipH="false" flipV="false" rot="0">
            <a:off x="9144000" y="2585774"/>
            <a:ext cx="11636468" cy="7701226"/>
          </a:xfrm>
          <a:custGeom>
            <a:avLst/>
            <a:gdLst/>
            <a:ahLst/>
            <a:cxnLst/>
            <a:rect r="r" b="b" t="t" l="l"/>
            <a:pathLst>
              <a:path h="7701226" w="11636468">
                <a:moveTo>
                  <a:pt x="0" y="0"/>
                </a:moveTo>
                <a:lnTo>
                  <a:pt x="11636468" y="0"/>
                </a:lnTo>
                <a:lnTo>
                  <a:pt x="11636468" y="7701226"/>
                </a:lnTo>
                <a:lnTo>
                  <a:pt x="0" y="7701226"/>
                </a:lnTo>
                <a:lnTo>
                  <a:pt x="0" y="0"/>
                </a:lnTo>
                <a:close/>
              </a:path>
            </a:pathLst>
          </a:custGeom>
          <a:blipFill>
            <a:blip r:embed="rId2">
              <a:alphaModFix amt="27000"/>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2000250"/>
            <a:ext cx="9144000" cy="8286750"/>
          </a:xfrm>
          <a:prstGeom prst="rect">
            <a:avLst/>
          </a:prstGeom>
          <a:solidFill>
            <a:srgbClr val="B9E1FF"/>
          </a:solidFill>
        </p:spPr>
      </p:sp>
      <p:grpSp>
        <p:nvGrpSpPr>
          <p:cNvPr name="Group 5" id="5"/>
          <p:cNvGrpSpPr/>
          <p:nvPr/>
        </p:nvGrpSpPr>
        <p:grpSpPr>
          <a:xfrm rot="0">
            <a:off x="2234091" y="535119"/>
            <a:ext cx="13819818" cy="2050655"/>
            <a:chOff x="0" y="0"/>
            <a:chExt cx="12898125" cy="1913890"/>
          </a:xfrm>
        </p:grpSpPr>
        <p:sp>
          <p:nvSpPr>
            <p:cNvPr name="Freeform 6" id="6"/>
            <p:cNvSpPr/>
            <p:nvPr/>
          </p:nvSpPr>
          <p:spPr>
            <a:xfrm flipH="false" flipV="false" rot="0">
              <a:off x="0" y="0"/>
              <a:ext cx="12898125" cy="1913890"/>
            </a:xfrm>
            <a:custGeom>
              <a:avLst/>
              <a:gdLst/>
              <a:ahLst/>
              <a:cxnLst/>
              <a:rect r="r" b="b" t="t" l="l"/>
              <a:pathLst>
                <a:path h="1913890" w="12898125">
                  <a:moveTo>
                    <a:pt x="12898125" y="956945"/>
                  </a:moveTo>
                  <a:cubicBezTo>
                    <a:pt x="12898125" y="1485392"/>
                    <a:pt x="12469754" y="1913890"/>
                    <a:pt x="11941180" y="1913890"/>
                  </a:cubicBezTo>
                  <a:lnTo>
                    <a:pt x="956945" y="1913890"/>
                  </a:lnTo>
                  <a:cubicBezTo>
                    <a:pt x="428371" y="1913890"/>
                    <a:pt x="0" y="1485392"/>
                    <a:pt x="0" y="956945"/>
                  </a:cubicBezTo>
                  <a:cubicBezTo>
                    <a:pt x="0" y="428371"/>
                    <a:pt x="428371" y="0"/>
                    <a:pt x="956945" y="0"/>
                  </a:cubicBezTo>
                  <a:lnTo>
                    <a:pt x="11941180" y="0"/>
                  </a:lnTo>
                  <a:cubicBezTo>
                    <a:pt x="12469627" y="0"/>
                    <a:pt x="12898125" y="428371"/>
                    <a:pt x="12898125" y="956945"/>
                  </a:cubicBezTo>
                  <a:close/>
                </a:path>
              </a:pathLst>
            </a:custGeom>
            <a:solidFill>
              <a:srgbClr val="001A47"/>
            </a:solidFill>
          </p:spPr>
        </p:sp>
      </p:grpSp>
      <p:sp>
        <p:nvSpPr>
          <p:cNvPr name="TextBox 7" id="7"/>
          <p:cNvSpPr txBox="true"/>
          <p:nvPr/>
        </p:nvSpPr>
        <p:spPr>
          <a:xfrm rot="0">
            <a:off x="2754059" y="1171575"/>
            <a:ext cx="12779882" cy="920618"/>
          </a:xfrm>
          <a:prstGeom prst="rect">
            <a:avLst/>
          </a:prstGeom>
        </p:spPr>
        <p:txBody>
          <a:bodyPr anchor="t" rtlCol="false" tIns="0" lIns="0" bIns="0" rIns="0">
            <a:spAutoFit/>
          </a:bodyPr>
          <a:lstStyle/>
          <a:p>
            <a:pPr algn="ctr" marL="0" indent="0" lvl="0">
              <a:lnSpc>
                <a:spcPts val="6999"/>
              </a:lnSpc>
              <a:spcBef>
                <a:spcPct val="0"/>
              </a:spcBef>
            </a:pPr>
            <a:r>
              <a:rPr lang="en-US" sz="6999">
                <a:solidFill>
                  <a:srgbClr val="FFFFFF"/>
                </a:solidFill>
                <a:latin typeface="TT Norms Ultra-Bold"/>
              </a:rPr>
              <a:t>CÁC MODULE BLUETOOTH</a:t>
            </a:r>
          </a:p>
        </p:txBody>
      </p:sp>
      <p:grpSp>
        <p:nvGrpSpPr>
          <p:cNvPr name="Group 8" id="8"/>
          <p:cNvGrpSpPr/>
          <p:nvPr/>
        </p:nvGrpSpPr>
        <p:grpSpPr>
          <a:xfrm rot="0">
            <a:off x="714715" y="3821654"/>
            <a:ext cx="8429285" cy="5203188"/>
            <a:chOff x="0" y="0"/>
            <a:chExt cx="11239046" cy="6937584"/>
          </a:xfrm>
        </p:grpSpPr>
        <p:sp>
          <p:nvSpPr>
            <p:cNvPr name="TextBox 9" id="9"/>
            <p:cNvSpPr txBox="true"/>
            <p:nvPr/>
          </p:nvSpPr>
          <p:spPr>
            <a:xfrm rot="0">
              <a:off x="0" y="-47625"/>
              <a:ext cx="8632239" cy="996633"/>
            </a:xfrm>
            <a:prstGeom prst="rect">
              <a:avLst/>
            </a:prstGeom>
          </p:spPr>
          <p:txBody>
            <a:bodyPr anchor="t" rtlCol="false" tIns="0" lIns="0" bIns="0" rIns="0">
              <a:spAutoFit/>
            </a:bodyPr>
            <a:lstStyle/>
            <a:p>
              <a:pPr algn="l" marL="0" indent="0" lvl="1">
                <a:lnSpc>
                  <a:spcPts val="6110"/>
                </a:lnSpc>
                <a:spcBef>
                  <a:spcPct val="0"/>
                </a:spcBef>
              </a:pPr>
              <a:r>
                <a:rPr lang="en-US" sz="4700">
                  <a:solidFill>
                    <a:srgbClr val="001A47"/>
                  </a:solidFill>
                  <a:latin typeface="TT Norms Bold"/>
                </a:rPr>
                <a:t>HC 05</a:t>
              </a:r>
            </a:p>
          </p:txBody>
        </p:sp>
        <p:sp>
          <p:nvSpPr>
            <p:cNvPr name="TextBox 10" id="10"/>
            <p:cNvSpPr txBox="true"/>
            <p:nvPr/>
          </p:nvSpPr>
          <p:spPr>
            <a:xfrm rot="0">
              <a:off x="0" y="1493278"/>
              <a:ext cx="11239046" cy="4691969"/>
            </a:xfrm>
            <a:prstGeom prst="rect">
              <a:avLst/>
            </a:prstGeom>
          </p:spPr>
          <p:txBody>
            <a:bodyPr anchor="t" rtlCol="false" tIns="0" lIns="0" bIns="0" rIns="0">
              <a:spAutoFit/>
            </a:bodyPr>
            <a:lstStyle/>
            <a:p>
              <a:pPr algn="l" marL="772921" indent="-386461" lvl="1">
                <a:lnSpc>
                  <a:spcPts val="4653"/>
                </a:lnSpc>
                <a:buFont typeface="Arial"/>
                <a:buChar char="•"/>
              </a:pPr>
              <a:r>
                <a:rPr lang="en-US" sz="3579">
                  <a:solidFill>
                    <a:srgbClr val="001A47"/>
                  </a:solidFill>
                  <a:latin typeface="TT Norms"/>
                </a:rPr>
                <a:t>Chế độ: Slave - Master</a:t>
              </a:r>
            </a:p>
            <a:p>
              <a:pPr algn="l" marL="772921" indent="-386461" lvl="1">
                <a:lnSpc>
                  <a:spcPts val="4653"/>
                </a:lnSpc>
                <a:buFont typeface="Arial"/>
                <a:buChar char="•"/>
              </a:pPr>
              <a:r>
                <a:rPr lang="en-US" sz="3579">
                  <a:solidFill>
                    <a:srgbClr val="001A47"/>
                  </a:solidFill>
                  <a:latin typeface="TT Norms"/>
                </a:rPr>
                <a:t>Rẻ hơn</a:t>
              </a:r>
            </a:p>
            <a:p>
              <a:pPr algn="l" marL="772921" indent="-386461" lvl="1">
                <a:lnSpc>
                  <a:spcPts val="4653"/>
                </a:lnSpc>
                <a:buFont typeface="Arial"/>
                <a:buChar char="•"/>
              </a:pPr>
              <a:r>
                <a:rPr lang="en-US" sz="3579">
                  <a:solidFill>
                    <a:srgbClr val="001A47"/>
                  </a:solidFill>
                  <a:latin typeface="TT Norms"/>
                </a:rPr>
                <a:t>Phù hợp cho các ứng dụng cần kết nối với nhiều thiết bị Bluetooth khác nhau, giá thành rẻ hơn. Ví dụ: các thiết bị điều khiển từ xa.</a:t>
              </a:r>
            </a:p>
          </p:txBody>
        </p:sp>
      </p:grpSp>
      <p:grpSp>
        <p:nvGrpSpPr>
          <p:cNvPr name="Group 11" id="11"/>
          <p:cNvGrpSpPr/>
          <p:nvPr/>
        </p:nvGrpSpPr>
        <p:grpSpPr>
          <a:xfrm rot="0">
            <a:off x="9949605" y="3588196"/>
            <a:ext cx="7532789" cy="5670104"/>
            <a:chOff x="0" y="0"/>
            <a:chExt cx="10043719" cy="7560139"/>
          </a:xfrm>
        </p:grpSpPr>
        <p:sp>
          <p:nvSpPr>
            <p:cNvPr name="TextBox 12" id="12"/>
            <p:cNvSpPr txBox="true"/>
            <p:nvPr/>
          </p:nvSpPr>
          <p:spPr>
            <a:xfrm rot="0">
              <a:off x="0" y="-47625"/>
              <a:ext cx="7555760" cy="990991"/>
            </a:xfrm>
            <a:prstGeom prst="rect">
              <a:avLst/>
            </a:prstGeom>
          </p:spPr>
          <p:txBody>
            <a:bodyPr anchor="t" rtlCol="false" tIns="0" lIns="0" bIns="0" rIns="0">
              <a:spAutoFit/>
            </a:bodyPr>
            <a:lstStyle/>
            <a:p>
              <a:pPr algn="l" marL="0" indent="0" lvl="1">
                <a:lnSpc>
                  <a:spcPts val="6108"/>
                </a:lnSpc>
                <a:spcBef>
                  <a:spcPct val="0"/>
                </a:spcBef>
              </a:pPr>
              <a:r>
                <a:rPr lang="en-US" sz="4699">
                  <a:solidFill>
                    <a:srgbClr val="001A47"/>
                  </a:solidFill>
                  <a:latin typeface="TT Norms Bold"/>
                </a:rPr>
                <a:t>HC 06</a:t>
              </a:r>
            </a:p>
          </p:txBody>
        </p:sp>
        <p:sp>
          <p:nvSpPr>
            <p:cNvPr name="TextBox 13" id="13"/>
            <p:cNvSpPr txBox="true"/>
            <p:nvPr/>
          </p:nvSpPr>
          <p:spPr>
            <a:xfrm rot="0">
              <a:off x="0" y="1341058"/>
              <a:ext cx="10043719" cy="6219081"/>
            </a:xfrm>
            <a:prstGeom prst="rect">
              <a:avLst/>
            </a:prstGeom>
          </p:spPr>
          <p:txBody>
            <a:bodyPr anchor="t" rtlCol="false" tIns="0" lIns="0" bIns="0" rIns="0">
              <a:spAutoFit/>
            </a:bodyPr>
            <a:lstStyle/>
            <a:p>
              <a:pPr algn="l" marL="772965" indent="-386482" lvl="1">
                <a:lnSpc>
                  <a:spcPts val="4654"/>
                </a:lnSpc>
                <a:buFont typeface="Arial"/>
                <a:buChar char="•"/>
              </a:pPr>
              <a:r>
                <a:rPr lang="en-US" sz="3580">
                  <a:solidFill>
                    <a:srgbClr val="001A47"/>
                  </a:solidFill>
                  <a:latin typeface="TT Norms"/>
                </a:rPr>
                <a:t>Chế độ: Slave</a:t>
              </a:r>
            </a:p>
            <a:p>
              <a:pPr algn="l" marL="772965" indent="-386482" lvl="1">
                <a:lnSpc>
                  <a:spcPts val="4654"/>
                </a:lnSpc>
                <a:buFont typeface="Arial"/>
                <a:buChar char="•"/>
              </a:pPr>
              <a:r>
                <a:rPr lang="en-US" sz="3580">
                  <a:solidFill>
                    <a:srgbClr val="001A47"/>
                  </a:solidFill>
                  <a:latin typeface="TT Norms"/>
                </a:rPr>
                <a:t>Đắt hơn</a:t>
              </a:r>
            </a:p>
            <a:p>
              <a:pPr algn="l" marL="772965" indent="-386482" lvl="1">
                <a:lnSpc>
                  <a:spcPts val="4654"/>
                </a:lnSpc>
                <a:buFont typeface="Arial"/>
                <a:buChar char="•"/>
              </a:pPr>
              <a:r>
                <a:rPr lang="en-US" sz="3580">
                  <a:solidFill>
                    <a:srgbClr val="001A47"/>
                  </a:solidFill>
                  <a:latin typeface="TT Norms"/>
                </a:rPr>
                <a:t>Phù hợp cho các ứng dụng đòi hỏi độ ổn định cao, khả năng chống nhiễu tốt, tiết kiệm điện và ít kết nối với các thiết bị khác. Ví dụ: tai nghe bluetooth, bộ điều khiển chơi game.</a:t>
              </a:r>
            </a:p>
          </p:txBody>
        </p:sp>
      </p:grpSp>
      <p:sp>
        <p:nvSpPr>
          <p:cNvPr name="Freeform 14" id="14"/>
          <p:cNvSpPr/>
          <p:nvPr/>
        </p:nvSpPr>
        <p:spPr>
          <a:xfrm flipH="true" flipV="false" rot="0">
            <a:off x="-2492468" y="2585774"/>
            <a:ext cx="11636468" cy="7701226"/>
          </a:xfrm>
          <a:custGeom>
            <a:avLst/>
            <a:gdLst/>
            <a:ahLst/>
            <a:cxnLst/>
            <a:rect r="r" b="b" t="t" l="l"/>
            <a:pathLst>
              <a:path h="7701226" w="11636468">
                <a:moveTo>
                  <a:pt x="11636468" y="0"/>
                </a:moveTo>
                <a:lnTo>
                  <a:pt x="0" y="0"/>
                </a:lnTo>
                <a:lnTo>
                  <a:pt x="0" y="7701226"/>
                </a:lnTo>
                <a:lnTo>
                  <a:pt x="11636468" y="7701226"/>
                </a:lnTo>
                <a:lnTo>
                  <a:pt x="11636468" y="0"/>
                </a:lnTo>
                <a:close/>
              </a:path>
            </a:pathLst>
          </a:custGeom>
          <a:blipFill>
            <a:blip r:embed="rId4">
              <a:alphaModFix amt="27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B9E1FF"/>
        </a:solidFill>
      </p:bgPr>
    </p:bg>
    <p:spTree>
      <p:nvGrpSpPr>
        <p:cNvPr id="1" name=""/>
        <p:cNvGrpSpPr/>
        <p:nvPr/>
      </p:nvGrpSpPr>
      <p:grpSpPr>
        <a:xfrm>
          <a:off x="0" y="0"/>
          <a:ext cx="0" cy="0"/>
          <a:chOff x="0" y="0"/>
          <a:chExt cx="0" cy="0"/>
        </a:xfrm>
      </p:grpSpPr>
      <p:sp>
        <p:nvSpPr>
          <p:cNvPr name="Freeform 2" id="2"/>
          <p:cNvSpPr/>
          <p:nvPr/>
        </p:nvSpPr>
        <p:spPr>
          <a:xfrm flipH="false" flipV="false" rot="0">
            <a:off x="9438458" y="-278896"/>
            <a:ext cx="8849542" cy="10412785"/>
          </a:xfrm>
          <a:custGeom>
            <a:avLst/>
            <a:gdLst/>
            <a:ahLst/>
            <a:cxnLst/>
            <a:rect r="r" b="b" t="t" l="l"/>
            <a:pathLst>
              <a:path h="10412785" w="8849542">
                <a:moveTo>
                  <a:pt x="0" y="0"/>
                </a:moveTo>
                <a:lnTo>
                  <a:pt x="8849542" y="0"/>
                </a:lnTo>
                <a:lnTo>
                  <a:pt x="8849542" y="10412785"/>
                </a:lnTo>
                <a:lnTo>
                  <a:pt x="0" y="10412785"/>
                </a:lnTo>
                <a:lnTo>
                  <a:pt x="0" y="0"/>
                </a:lnTo>
                <a:close/>
              </a:path>
            </a:pathLst>
          </a:custGeom>
          <a:blipFill>
            <a:blip r:embed="rId2"/>
            <a:stretch>
              <a:fillRect l="0" t="0" r="0" b="0"/>
            </a:stretch>
          </a:blipFill>
        </p:spPr>
      </p:sp>
      <p:sp>
        <p:nvSpPr>
          <p:cNvPr name="Freeform 3" id="3"/>
          <p:cNvSpPr/>
          <p:nvPr/>
        </p:nvSpPr>
        <p:spPr>
          <a:xfrm flipH="false" flipV="false" rot="0">
            <a:off x="10907220" y="3356460"/>
            <a:ext cx="7380780" cy="5311118"/>
          </a:xfrm>
          <a:custGeom>
            <a:avLst/>
            <a:gdLst/>
            <a:ahLst/>
            <a:cxnLst/>
            <a:rect r="r" b="b" t="t" l="l"/>
            <a:pathLst>
              <a:path h="5311118" w="7380780">
                <a:moveTo>
                  <a:pt x="0" y="0"/>
                </a:moveTo>
                <a:lnTo>
                  <a:pt x="7380780" y="0"/>
                </a:lnTo>
                <a:lnTo>
                  <a:pt x="7380780" y="5311117"/>
                </a:lnTo>
                <a:lnTo>
                  <a:pt x="0" y="5311117"/>
                </a:lnTo>
                <a:lnTo>
                  <a:pt x="0" y="0"/>
                </a:lnTo>
                <a:close/>
              </a:path>
            </a:pathLst>
          </a:custGeom>
          <a:blipFill>
            <a:blip r:embed="rId3"/>
            <a:stretch>
              <a:fillRect l="0" t="0" r="0" b="0"/>
            </a:stretch>
          </a:blipFill>
        </p:spPr>
      </p:sp>
      <p:grpSp>
        <p:nvGrpSpPr>
          <p:cNvPr name="Group 4" id="4"/>
          <p:cNvGrpSpPr/>
          <p:nvPr/>
        </p:nvGrpSpPr>
        <p:grpSpPr>
          <a:xfrm rot="0">
            <a:off x="-3457937" y="16012"/>
            <a:ext cx="7762041" cy="2061120"/>
            <a:chOff x="0" y="0"/>
            <a:chExt cx="7333543" cy="1947337"/>
          </a:xfrm>
        </p:grpSpPr>
        <p:sp>
          <p:nvSpPr>
            <p:cNvPr name="Freeform 5" id="5"/>
            <p:cNvSpPr/>
            <p:nvPr/>
          </p:nvSpPr>
          <p:spPr>
            <a:xfrm flipH="false" flipV="false" rot="0">
              <a:off x="0" y="0"/>
              <a:ext cx="7333543" cy="1947337"/>
            </a:xfrm>
            <a:custGeom>
              <a:avLst/>
              <a:gdLst/>
              <a:ahLst/>
              <a:cxnLst/>
              <a:rect r="r" b="b" t="t" l="l"/>
              <a:pathLst>
                <a:path h="1947337" w="7333543">
                  <a:moveTo>
                    <a:pt x="7333543" y="973668"/>
                  </a:moveTo>
                  <a:cubicBezTo>
                    <a:pt x="7333543" y="1518839"/>
                    <a:pt x="6905172" y="1947337"/>
                    <a:pt x="6376598" y="1947337"/>
                  </a:cubicBezTo>
                  <a:lnTo>
                    <a:pt x="956945" y="1947337"/>
                  </a:lnTo>
                  <a:cubicBezTo>
                    <a:pt x="428371" y="1947337"/>
                    <a:pt x="0" y="1518839"/>
                    <a:pt x="0" y="973668"/>
                  </a:cubicBezTo>
                  <a:cubicBezTo>
                    <a:pt x="0" y="428371"/>
                    <a:pt x="428371" y="0"/>
                    <a:pt x="956945" y="0"/>
                  </a:cubicBezTo>
                  <a:lnTo>
                    <a:pt x="6376598" y="0"/>
                  </a:lnTo>
                  <a:cubicBezTo>
                    <a:pt x="6905045" y="0"/>
                    <a:pt x="7333543" y="428371"/>
                    <a:pt x="7333543" y="973668"/>
                  </a:cubicBezTo>
                  <a:close/>
                </a:path>
              </a:pathLst>
            </a:custGeom>
            <a:solidFill>
              <a:srgbClr val="001A47"/>
            </a:solidFill>
          </p:spPr>
        </p:sp>
      </p:grpSp>
      <p:sp>
        <p:nvSpPr>
          <p:cNvPr name="TextBox 6" id="6"/>
          <p:cNvSpPr txBox="true"/>
          <p:nvPr/>
        </p:nvSpPr>
        <p:spPr>
          <a:xfrm rot="0">
            <a:off x="268470" y="2680480"/>
            <a:ext cx="10981590" cy="6273648"/>
          </a:xfrm>
          <a:prstGeom prst="rect">
            <a:avLst/>
          </a:prstGeom>
        </p:spPr>
        <p:txBody>
          <a:bodyPr anchor="t" rtlCol="false" tIns="0" lIns="0" bIns="0" rIns="0">
            <a:spAutoFit/>
          </a:bodyPr>
          <a:lstStyle/>
          <a:p>
            <a:pPr algn="l" marL="690881" indent="-345440" lvl="1">
              <a:lnSpc>
                <a:spcPts val="4160"/>
              </a:lnSpc>
              <a:buFont typeface="Arial"/>
              <a:buChar char="•"/>
            </a:pPr>
            <a:r>
              <a:rPr lang="en-US" sz="3200">
                <a:solidFill>
                  <a:srgbClr val="001A47"/>
                </a:solidFill>
                <a:latin typeface="TT Norms"/>
              </a:rPr>
              <a:t>Giao thức: Bluetooth V2.0+EDR (Enhanced Data Rate) </a:t>
            </a:r>
          </a:p>
          <a:p>
            <a:pPr algn="l" marL="690881" indent="-345440" lvl="1">
              <a:lnSpc>
                <a:spcPts val="4160"/>
              </a:lnSpc>
              <a:buFont typeface="Arial"/>
              <a:buChar char="•"/>
            </a:pPr>
            <a:r>
              <a:rPr lang="en-US" sz="3200">
                <a:solidFill>
                  <a:srgbClr val="001A47"/>
                </a:solidFill>
                <a:latin typeface="TT Norms"/>
              </a:rPr>
              <a:t>Baudrate UART: có thể chọn được: 9600 -&gt; 115200 </a:t>
            </a:r>
          </a:p>
          <a:p>
            <a:pPr algn="l" marL="690881" indent="-345440" lvl="1">
              <a:lnSpc>
                <a:spcPts val="4160"/>
              </a:lnSpc>
              <a:buFont typeface="Arial"/>
              <a:buChar char="•"/>
            </a:pPr>
            <a:r>
              <a:rPr lang="en-US" sz="3200">
                <a:solidFill>
                  <a:srgbClr val="001A47"/>
                </a:solidFill>
                <a:latin typeface="TT Norms"/>
              </a:rPr>
              <a:t>Điện áp hoạt động: 3.3V đến 6V. </a:t>
            </a:r>
          </a:p>
          <a:p>
            <a:pPr algn="l" marL="690881" indent="-345440" lvl="1">
              <a:lnSpc>
                <a:spcPts val="4160"/>
              </a:lnSpc>
              <a:buFont typeface="Arial"/>
              <a:buChar char="•"/>
            </a:pPr>
            <a:r>
              <a:rPr lang="en-US" sz="3200">
                <a:solidFill>
                  <a:srgbClr val="001A47"/>
                </a:solidFill>
                <a:latin typeface="TT Norms"/>
              </a:rPr>
              <a:t>Tốc độ truyền dữ liệu: 2-3 Mbps</a:t>
            </a:r>
          </a:p>
          <a:p>
            <a:pPr algn="l" marL="690881" indent="-345440" lvl="1">
              <a:lnSpc>
                <a:spcPts val="4160"/>
              </a:lnSpc>
              <a:buFont typeface="Arial"/>
              <a:buChar char="•"/>
            </a:pPr>
            <a:r>
              <a:rPr lang="en-US" sz="3200">
                <a:solidFill>
                  <a:srgbClr val="001A47"/>
                </a:solidFill>
                <a:latin typeface="TT Norms"/>
              </a:rPr>
              <a:t>Khoảng cách truyền: 10m</a:t>
            </a:r>
          </a:p>
          <a:p>
            <a:pPr algn="l">
              <a:lnSpc>
                <a:spcPts val="4160"/>
              </a:lnSpc>
            </a:pPr>
          </a:p>
          <a:p>
            <a:pPr algn="l">
              <a:lnSpc>
                <a:spcPts val="4160"/>
              </a:lnSpc>
            </a:pPr>
            <a:r>
              <a:rPr lang="en-US" sz="3200">
                <a:solidFill>
                  <a:srgbClr val="001A47"/>
                </a:solidFill>
                <a:latin typeface="TT Norms Bold"/>
              </a:rPr>
              <a:t>VCC:</a:t>
            </a:r>
            <a:r>
              <a:rPr lang="en-US" sz="3200">
                <a:solidFill>
                  <a:srgbClr val="001A47"/>
                </a:solidFill>
                <a:latin typeface="TT Norms"/>
              </a:rPr>
              <a:t> nguồn +5V . </a:t>
            </a:r>
          </a:p>
          <a:p>
            <a:pPr algn="l">
              <a:lnSpc>
                <a:spcPts val="4160"/>
              </a:lnSpc>
            </a:pPr>
            <a:r>
              <a:rPr lang="en-US" sz="3200">
                <a:solidFill>
                  <a:srgbClr val="001A47"/>
                </a:solidFill>
                <a:latin typeface="TT Norms Bold"/>
              </a:rPr>
              <a:t>GND:</a:t>
            </a:r>
            <a:r>
              <a:rPr lang="en-US" sz="3200">
                <a:solidFill>
                  <a:srgbClr val="001A47"/>
                </a:solidFill>
                <a:latin typeface="TT Norms"/>
              </a:rPr>
              <a:t> chân GND. </a:t>
            </a:r>
          </a:p>
          <a:p>
            <a:pPr algn="l">
              <a:lnSpc>
                <a:spcPts val="4160"/>
              </a:lnSpc>
            </a:pPr>
            <a:r>
              <a:rPr lang="en-US" sz="3200">
                <a:solidFill>
                  <a:srgbClr val="001A47"/>
                </a:solidFill>
                <a:latin typeface="TT Norms Bold"/>
              </a:rPr>
              <a:t>TXD:</a:t>
            </a:r>
            <a:r>
              <a:rPr lang="en-US" sz="3200">
                <a:solidFill>
                  <a:srgbClr val="001A47"/>
                </a:solidFill>
                <a:latin typeface="TT Norms"/>
              </a:rPr>
              <a:t> Chân truyền dữ liệu (từ vi điều khiển đến module) </a:t>
            </a:r>
          </a:p>
          <a:p>
            <a:pPr algn="l">
              <a:lnSpc>
                <a:spcPts val="4160"/>
              </a:lnSpc>
            </a:pPr>
            <a:r>
              <a:rPr lang="en-US" sz="3200">
                <a:solidFill>
                  <a:srgbClr val="001A47"/>
                </a:solidFill>
                <a:latin typeface="TT Norms Bold"/>
              </a:rPr>
              <a:t>RXD:</a:t>
            </a:r>
            <a:r>
              <a:rPr lang="en-US" sz="3200">
                <a:solidFill>
                  <a:srgbClr val="001A47"/>
                </a:solidFill>
                <a:latin typeface="TT Norms"/>
              </a:rPr>
              <a:t> Chân nhận dữ liệu (từ module đến vi điều khiển) </a:t>
            </a:r>
          </a:p>
          <a:p>
            <a:pPr algn="l">
              <a:lnSpc>
                <a:spcPts val="4160"/>
              </a:lnSpc>
            </a:pPr>
            <a:r>
              <a:rPr lang="en-US" sz="3200">
                <a:solidFill>
                  <a:srgbClr val="001A47"/>
                </a:solidFill>
                <a:latin typeface="TT Norms Bold"/>
              </a:rPr>
              <a:t>EN/KEY:</a:t>
            </a:r>
            <a:r>
              <a:rPr lang="en-US" sz="3200">
                <a:solidFill>
                  <a:srgbClr val="001A47"/>
                </a:solidFill>
                <a:latin typeface="TT Norms"/>
              </a:rPr>
              <a:t> Chân để chọn chế độ </a:t>
            </a:r>
          </a:p>
          <a:p>
            <a:pPr algn="l">
              <a:lnSpc>
                <a:spcPts val="4160"/>
              </a:lnSpc>
            </a:pPr>
            <a:r>
              <a:rPr lang="en-US" sz="3200">
                <a:solidFill>
                  <a:srgbClr val="001A47"/>
                </a:solidFill>
                <a:latin typeface="TT Norms Bold"/>
              </a:rPr>
              <a:t>STATE:</a:t>
            </a:r>
            <a:r>
              <a:rPr lang="en-US" sz="3200">
                <a:solidFill>
                  <a:srgbClr val="001A47"/>
                </a:solidFill>
                <a:latin typeface="TT Norms"/>
              </a:rPr>
              <a:t> Chân trạng thái </a:t>
            </a:r>
          </a:p>
        </p:txBody>
      </p:sp>
      <p:sp>
        <p:nvSpPr>
          <p:cNvPr name="TextBox 7" id="7"/>
          <p:cNvSpPr txBox="true"/>
          <p:nvPr/>
        </p:nvSpPr>
        <p:spPr>
          <a:xfrm rot="0">
            <a:off x="633598" y="855489"/>
            <a:ext cx="2937561" cy="800735"/>
          </a:xfrm>
          <a:prstGeom prst="rect">
            <a:avLst/>
          </a:prstGeom>
        </p:spPr>
        <p:txBody>
          <a:bodyPr anchor="t" rtlCol="false" tIns="0" lIns="0" bIns="0" rIns="0">
            <a:spAutoFit/>
          </a:bodyPr>
          <a:lstStyle/>
          <a:p>
            <a:pPr algn="l" marL="0" indent="0" lvl="0">
              <a:lnSpc>
                <a:spcPts val="6024"/>
              </a:lnSpc>
              <a:spcBef>
                <a:spcPct val="0"/>
              </a:spcBef>
            </a:pPr>
            <a:r>
              <a:rPr lang="en-US" sz="6024">
                <a:solidFill>
                  <a:srgbClr val="FFFFFF"/>
                </a:solidFill>
                <a:latin typeface="TT Norms Bold"/>
              </a:rPr>
              <a:t>HC 05</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001A47"/>
        </a:solidFill>
      </p:bgPr>
    </p:bg>
    <p:spTree>
      <p:nvGrpSpPr>
        <p:cNvPr id="1" name=""/>
        <p:cNvGrpSpPr/>
        <p:nvPr/>
      </p:nvGrpSpPr>
      <p:grpSpPr>
        <a:xfrm>
          <a:off x="0" y="0"/>
          <a:ext cx="0" cy="0"/>
          <a:chOff x="0" y="0"/>
          <a:chExt cx="0" cy="0"/>
        </a:xfrm>
      </p:grpSpPr>
      <p:sp>
        <p:nvSpPr>
          <p:cNvPr name="AutoShape 2" id="2"/>
          <p:cNvSpPr/>
          <p:nvPr/>
        </p:nvSpPr>
        <p:spPr>
          <a:xfrm rot="0">
            <a:off x="9144000" y="2000250"/>
            <a:ext cx="9144000" cy="8286750"/>
          </a:xfrm>
          <a:prstGeom prst="rect">
            <a:avLst/>
          </a:prstGeom>
          <a:solidFill>
            <a:srgbClr val="EFF5FB"/>
          </a:solidFill>
        </p:spPr>
      </p:sp>
      <p:sp>
        <p:nvSpPr>
          <p:cNvPr name="AutoShape 3" id="3"/>
          <p:cNvSpPr/>
          <p:nvPr/>
        </p:nvSpPr>
        <p:spPr>
          <a:xfrm rot="0">
            <a:off x="0" y="2000250"/>
            <a:ext cx="9144000" cy="8286750"/>
          </a:xfrm>
          <a:prstGeom prst="rect">
            <a:avLst/>
          </a:prstGeom>
          <a:solidFill>
            <a:srgbClr val="B9E1FF"/>
          </a:solidFill>
        </p:spPr>
      </p:sp>
      <p:sp>
        <p:nvSpPr>
          <p:cNvPr name="TextBox 4" id="4"/>
          <p:cNvSpPr txBox="true"/>
          <p:nvPr/>
        </p:nvSpPr>
        <p:spPr>
          <a:xfrm rot="0">
            <a:off x="3274027" y="639763"/>
            <a:ext cx="11739946" cy="920618"/>
          </a:xfrm>
          <a:prstGeom prst="rect">
            <a:avLst/>
          </a:prstGeom>
        </p:spPr>
        <p:txBody>
          <a:bodyPr anchor="t" rtlCol="false" tIns="0" lIns="0" bIns="0" rIns="0">
            <a:spAutoFit/>
          </a:bodyPr>
          <a:lstStyle/>
          <a:p>
            <a:pPr algn="ctr" marL="0" indent="0" lvl="0">
              <a:lnSpc>
                <a:spcPts val="6999"/>
              </a:lnSpc>
              <a:spcBef>
                <a:spcPct val="0"/>
              </a:spcBef>
            </a:pPr>
            <a:r>
              <a:rPr lang="en-US" sz="6999">
                <a:solidFill>
                  <a:srgbClr val="FFFFFF"/>
                </a:solidFill>
                <a:latin typeface="TT Norms Ultra-Bold"/>
              </a:rPr>
              <a:t>CÁC CHẾ ĐỘ</a:t>
            </a:r>
          </a:p>
        </p:txBody>
      </p:sp>
      <p:grpSp>
        <p:nvGrpSpPr>
          <p:cNvPr name="Group 5" id="5"/>
          <p:cNvGrpSpPr/>
          <p:nvPr/>
        </p:nvGrpSpPr>
        <p:grpSpPr>
          <a:xfrm rot="0">
            <a:off x="151219" y="3079355"/>
            <a:ext cx="8973731" cy="6577003"/>
            <a:chOff x="0" y="0"/>
            <a:chExt cx="11964975" cy="8769338"/>
          </a:xfrm>
        </p:grpSpPr>
        <p:sp>
          <p:nvSpPr>
            <p:cNvPr name="TextBox 6" id="6"/>
            <p:cNvSpPr txBox="true"/>
            <p:nvPr/>
          </p:nvSpPr>
          <p:spPr>
            <a:xfrm rot="0">
              <a:off x="0" y="-28575"/>
              <a:ext cx="9189794" cy="731279"/>
            </a:xfrm>
            <a:prstGeom prst="rect">
              <a:avLst/>
            </a:prstGeom>
          </p:spPr>
          <p:txBody>
            <a:bodyPr anchor="t" rtlCol="false" tIns="0" lIns="0" bIns="0" rIns="0">
              <a:spAutoFit/>
            </a:bodyPr>
            <a:lstStyle/>
            <a:p>
              <a:pPr algn="l" marL="0" indent="0" lvl="1">
                <a:lnSpc>
                  <a:spcPts val="4550"/>
                </a:lnSpc>
                <a:spcBef>
                  <a:spcPct val="0"/>
                </a:spcBef>
              </a:pPr>
              <a:r>
                <a:rPr lang="en-US" sz="3500">
                  <a:solidFill>
                    <a:srgbClr val="001A47"/>
                  </a:solidFill>
                  <a:latin typeface="TT Norms Bold"/>
                </a:rPr>
                <a:t>Command (AT Command Mode)</a:t>
              </a:r>
            </a:p>
          </p:txBody>
        </p:sp>
        <p:sp>
          <p:nvSpPr>
            <p:cNvPr name="TextBox 7" id="7"/>
            <p:cNvSpPr txBox="true"/>
            <p:nvPr/>
          </p:nvSpPr>
          <p:spPr>
            <a:xfrm rot="0">
              <a:off x="0" y="1227924"/>
              <a:ext cx="11964975" cy="6789077"/>
            </a:xfrm>
            <a:prstGeom prst="rect">
              <a:avLst/>
            </a:prstGeom>
          </p:spPr>
          <p:txBody>
            <a:bodyPr anchor="t" rtlCol="false" tIns="0" lIns="0" bIns="0" rIns="0">
              <a:spAutoFit/>
            </a:bodyPr>
            <a:lstStyle/>
            <a:p>
              <a:pPr algn="l">
                <a:lnSpc>
                  <a:spcPts val="5043"/>
                </a:lnSpc>
              </a:pPr>
              <a:r>
                <a:rPr lang="en-US" sz="3879">
                  <a:solidFill>
                    <a:srgbClr val="001A47"/>
                  </a:solidFill>
                  <a:latin typeface="TT Norms"/>
                </a:rPr>
                <a:t>HC-05 nhận các lệnh AT qua giao diện UART để cấu hình hoặc kiểm tra cài đặt</a:t>
              </a:r>
            </a:p>
            <a:p>
              <a:pPr algn="l" marL="837691" indent="-418846" lvl="1">
                <a:lnSpc>
                  <a:spcPts val="5043"/>
                </a:lnSpc>
                <a:buFont typeface="Arial"/>
                <a:buChar char="•"/>
              </a:pPr>
              <a:r>
                <a:rPr lang="en-US" sz="3879">
                  <a:solidFill>
                    <a:srgbClr val="001A47"/>
                  </a:solidFill>
                  <a:latin typeface="TT Norms"/>
                </a:rPr>
                <a:t>Hoạt động</a:t>
              </a:r>
              <a:r>
                <a:rPr lang="en-US" sz="3879">
                  <a:solidFill>
                    <a:srgbClr val="001A47"/>
                  </a:solidFill>
                  <a:latin typeface="TT Norms"/>
                </a:rPr>
                <a:t>: Cấu hình tốc độ baud của UART, tên thiết bị, mật khẩu,... </a:t>
              </a:r>
            </a:p>
            <a:p>
              <a:pPr algn="l" marL="837691" indent="-418846" lvl="1">
                <a:lnSpc>
                  <a:spcPts val="5043"/>
                </a:lnSpc>
                <a:buFont typeface="Arial"/>
                <a:buChar char="•"/>
              </a:pPr>
              <a:r>
                <a:rPr lang="en-US" sz="3879">
                  <a:solidFill>
                    <a:srgbClr val="001A47"/>
                  </a:solidFill>
                  <a:latin typeface="TT Norms"/>
                </a:rPr>
                <a:t>Lệnh AT: Dùng để thiết lập </a:t>
              </a:r>
            </a:p>
            <a:p>
              <a:pPr algn="l">
                <a:lnSpc>
                  <a:spcPts val="5043"/>
                </a:lnSpc>
              </a:pPr>
              <a:r>
                <a:rPr lang="en-US" sz="3879">
                  <a:solidFill>
                    <a:srgbClr val="001A47"/>
                  </a:solidFill>
                  <a:latin typeface="TT Norms"/>
                </a:rPr>
                <a:t>(ví dụ: AT+NAME=MyHC05 để đổi tên). </a:t>
              </a:r>
            </a:p>
            <a:p>
              <a:pPr algn="l">
                <a:lnSpc>
                  <a:spcPts val="5043"/>
                </a:lnSpc>
              </a:pPr>
            </a:p>
            <a:p>
              <a:pPr algn="l">
                <a:lnSpc>
                  <a:spcPts val="5043"/>
                </a:lnSpc>
              </a:pPr>
            </a:p>
          </p:txBody>
        </p:sp>
      </p:grpSp>
      <p:grpSp>
        <p:nvGrpSpPr>
          <p:cNvPr name="Group 8" id="8"/>
          <p:cNvGrpSpPr/>
          <p:nvPr/>
        </p:nvGrpSpPr>
        <p:grpSpPr>
          <a:xfrm rot="0">
            <a:off x="9726511" y="3182636"/>
            <a:ext cx="7532789" cy="7133404"/>
            <a:chOff x="0" y="0"/>
            <a:chExt cx="10043719" cy="9511206"/>
          </a:xfrm>
        </p:grpSpPr>
        <p:sp>
          <p:nvSpPr>
            <p:cNvPr name="TextBox 9" id="9"/>
            <p:cNvSpPr txBox="true"/>
            <p:nvPr/>
          </p:nvSpPr>
          <p:spPr>
            <a:xfrm rot="0">
              <a:off x="0" y="-28575"/>
              <a:ext cx="7555760" cy="731296"/>
            </a:xfrm>
            <a:prstGeom prst="rect">
              <a:avLst/>
            </a:prstGeom>
          </p:spPr>
          <p:txBody>
            <a:bodyPr anchor="t" rtlCol="false" tIns="0" lIns="0" bIns="0" rIns="0">
              <a:spAutoFit/>
            </a:bodyPr>
            <a:lstStyle/>
            <a:p>
              <a:pPr algn="l" marL="0" indent="0" lvl="1">
                <a:lnSpc>
                  <a:spcPts val="4548"/>
                </a:lnSpc>
                <a:spcBef>
                  <a:spcPct val="0"/>
                </a:spcBef>
              </a:pPr>
              <a:r>
                <a:rPr lang="en-US" sz="3499">
                  <a:solidFill>
                    <a:srgbClr val="001A47"/>
                  </a:solidFill>
                  <a:latin typeface="TT Norms Bold"/>
                </a:rPr>
                <a:t> Data (Transmission Mode)</a:t>
              </a:r>
            </a:p>
          </p:txBody>
        </p:sp>
        <p:sp>
          <p:nvSpPr>
            <p:cNvPr name="TextBox 10" id="10"/>
            <p:cNvSpPr txBox="true"/>
            <p:nvPr/>
          </p:nvSpPr>
          <p:spPr>
            <a:xfrm rot="0">
              <a:off x="0" y="1081362"/>
              <a:ext cx="10043719" cy="8429843"/>
            </a:xfrm>
            <a:prstGeom prst="rect">
              <a:avLst/>
            </a:prstGeom>
          </p:spPr>
          <p:txBody>
            <a:bodyPr anchor="t" rtlCol="false" tIns="0" lIns="0" bIns="0" rIns="0">
              <a:spAutoFit/>
            </a:bodyPr>
            <a:lstStyle/>
            <a:p>
              <a:pPr algn="l">
                <a:lnSpc>
                  <a:spcPts val="5044"/>
                </a:lnSpc>
              </a:pPr>
              <a:r>
                <a:rPr lang="en-US" sz="3880">
                  <a:solidFill>
                    <a:srgbClr val="001A47"/>
                  </a:solidFill>
                  <a:latin typeface="TT Norms"/>
                </a:rPr>
                <a:t>Chế độ mặc định cho phép truyền và nhận dữ liệu qua Bluetooth: </a:t>
              </a:r>
            </a:p>
            <a:p>
              <a:pPr algn="l" marL="837732" indent="-418866" lvl="1">
                <a:lnSpc>
                  <a:spcPts val="5044"/>
                </a:lnSpc>
                <a:buFont typeface="Arial"/>
                <a:buChar char="•"/>
              </a:pPr>
              <a:r>
                <a:rPr lang="en-US" sz="3880">
                  <a:solidFill>
                    <a:srgbClr val="001A47"/>
                  </a:solidFill>
                  <a:latin typeface="TT Norms"/>
                </a:rPr>
                <a:t>Hoạt động: Gửi và nhận dữ liệu với các thiết bị Bluetooth khác. </a:t>
              </a:r>
            </a:p>
            <a:p>
              <a:pPr algn="l" marL="837732" indent="-418866" lvl="1">
                <a:lnSpc>
                  <a:spcPts val="5044"/>
                </a:lnSpc>
                <a:buFont typeface="Arial"/>
                <a:buChar char="•"/>
              </a:pPr>
              <a:r>
                <a:rPr lang="en-US" sz="3880">
                  <a:solidFill>
                    <a:srgbClr val="001A47"/>
                  </a:solidFill>
                  <a:latin typeface="TT Norms"/>
                </a:rPr>
                <a:t>Kết nối: Hoạt động ở chế độ Master để kết nối với các thiết bị khác hoặc Slave để chờ đợi kết nối. </a:t>
              </a:r>
            </a:p>
            <a:p>
              <a:pPr algn="l">
                <a:lnSpc>
                  <a:spcPts val="4654"/>
                </a:lnSpc>
              </a:pP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75C4FF"/>
        </a:solidFill>
      </p:bgPr>
    </p:bg>
    <p:spTree>
      <p:nvGrpSpPr>
        <p:cNvPr id="1" name=""/>
        <p:cNvGrpSpPr/>
        <p:nvPr/>
      </p:nvGrpSpPr>
      <p:grpSpPr>
        <a:xfrm>
          <a:off x="0" y="0"/>
          <a:ext cx="0" cy="0"/>
          <a:chOff x="0" y="0"/>
          <a:chExt cx="0" cy="0"/>
        </a:xfrm>
      </p:grpSpPr>
      <p:grpSp>
        <p:nvGrpSpPr>
          <p:cNvPr name="Group 2" id="2"/>
          <p:cNvGrpSpPr/>
          <p:nvPr/>
        </p:nvGrpSpPr>
        <p:grpSpPr>
          <a:xfrm rot="0">
            <a:off x="-273678" y="-225382"/>
            <a:ext cx="9685988" cy="10893384"/>
            <a:chOff x="0" y="0"/>
            <a:chExt cx="2551042" cy="2869039"/>
          </a:xfrm>
        </p:grpSpPr>
        <p:sp>
          <p:nvSpPr>
            <p:cNvPr name="Freeform 3" id="3"/>
            <p:cNvSpPr/>
            <p:nvPr/>
          </p:nvSpPr>
          <p:spPr>
            <a:xfrm flipH="false" flipV="false" rot="0">
              <a:off x="0" y="0"/>
              <a:ext cx="2551042" cy="2869039"/>
            </a:xfrm>
            <a:custGeom>
              <a:avLst/>
              <a:gdLst/>
              <a:ahLst/>
              <a:cxnLst/>
              <a:rect r="r" b="b" t="t" l="l"/>
              <a:pathLst>
                <a:path h="2869039" w="2551042">
                  <a:moveTo>
                    <a:pt x="19982" y="0"/>
                  </a:moveTo>
                  <a:lnTo>
                    <a:pt x="2531060" y="0"/>
                  </a:lnTo>
                  <a:cubicBezTo>
                    <a:pt x="2536360" y="0"/>
                    <a:pt x="2541442" y="2105"/>
                    <a:pt x="2545189" y="5853"/>
                  </a:cubicBezTo>
                  <a:cubicBezTo>
                    <a:pt x="2548937" y="9600"/>
                    <a:pt x="2551042" y="14683"/>
                    <a:pt x="2551042" y="19982"/>
                  </a:cubicBezTo>
                  <a:lnTo>
                    <a:pt x="2551042" y="2849057"/>
                  </a:lnTo>
                  <a:cubicBezTo>
                    <a:pt x="2551042" y="2854357"/>
                    <a:pt x="2548937" y="2859439"/>
                    <a:pt x="2545189" y="2863187"/>
                  </a:cubicBezTo>
                  <a:cubicBezTo>
                    <a:pt x="2541442" y="2866934"/>
                    <a:pt x="2536360" y="2869039"/>
                    <a:pt x="2531060" y="2869039"/>
                  </a:cubicBezTo>
                  <a:lnTo>
                    <a:pt x="19982" y="2869039"/>
                  </a:lnTo>
                  <a:cubicBezTo>
                    <a:pt x="14683" y="2869039"/>
                    <a:pt x="9600" y="2866934"/>
                    <a:pt x="5853" y="2863187"/>
                  </a:cubicBezTo>
                  <a:cubicBezTo>
                    <a:pt x="2105" y="2859439"/>
                    <a:pt x="0" y="2854357"/>
                    <a:pt x="0" y="2849057"/>
                  </a:cubicBezTo>
                  <a:lnTo>
                    <a:pt x="0" y="19982"/>
                  </a:lnTo>
                  <a:cubicBezTo>
                    <a:pt x="0" y="14683"/>
                    <a:pt x="2105" y="9600"/>
                    <a:pt x="5853" y="5853"/>
                  </a:cubicBezTo>
                  <a:cubicBezTo>
                    <a:pt x="9600" y="2105"/>
                    <a:pt x="14683" y="0"/>
                    <a:pt x="19982" y="0"/>
                  </a:cubicBezTo>
                  <a:close/>
                </a:path>
              </a:pathLst>
            </a:custGeom>
            <a:solidFill>
              <a:srgbClr val="FFFFFF"/>
            </a:solidFill>
            <a:ln cap="rnd">
              <a:noFill/>
              <a:prstDash val="solid"/>
              <a:round/>
            </a:ln>
          </p:spPr>
        </p:sp>
        <p:sp>
          <p:nvSpPr>
            <p:cNvPr name="TextBox 4" id="4"/>
            <p:cNvSpPr txBox="true"/>
            <p:nvPr/>
          </p:nvSpPr>
          <p:spPr>
            <a:xfrm>
              <a:off x="0" y="-38100"/>
              <a:ext cx="2551042" cy="2907139"/>
            </a:xfrm>
            <a:prstGeom prst="rect">
              <a:avLst/>
            </a:prstGeom>
          </p:spPr>
          <p:txBody>
            <a:bodyPr anchor="ctr" rtlCol="false" tIns="101600" lIns="101600" bIns="101600" rIns="101600"/>
            <a:lstStyle/>
            <a:p>
              <a:pPr algn="ctr" marL="0" indent="0" lvl="0">
                <a:lnSpc>
                  <a:spcPts val="5199"/>
                </a:lnSpc>
                <a:spcBef>
                  <a:spcPct val="0"/>
                </a:spcBef>
              </a:pPr>
            </a:p>
          </p:txBody>
        </p:sp>
      </p:grpSp>
      <p:sp>
        <p:nvSpPr>
          <p:cNvPr name="Freeform 5" id="5"/>
          <p:cNvSpPr/>
          <p:nvPr/>
        </p:nvSpPr>
        <p:spPr>
          <a:xfrm flipH="false" flipV="false" rot="0">
            <a:off x="170269" y="251007"/>
            <a:ext cx="2640915" cy="2640915"/>
          </a:xfrm>
          <a:custGeom>
            <a:avLst/>
            <a:gdLst/>
            <a:ahLst/>
            <a:cxnLst/>
            <a:rect r="r" b="b" t="t" l="l"/>
            <a:pathLst>
              <a:path h="2640915" w="2640915">
                <a:moveTo>
                  <a:pt x="0" y="0"/>
                </a:moveTo>
                <a:lnTo>
                  <a:pt x="2640916" y="0"/>
                </a:lnTo>
                <a:lnTo>
                  <a:pt x="2640916" y="2640915"/>
                </a:lnTo>
                <a:lnTo>
                  <a:pt x="0" y="26409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4196221" y="763521"/>
            <a:ext cx="11062590" cy="1312921"/>
          </a:xfrm>
          <a:prstGeom prst="rect">
            <a:avLst/>
          </a:prstGeom>
        </p:spPr>
        <p:txBody>
          <a:bodyPr anchor="t" rtlCol="false" tIns="0" lIns="0" bIns="0" rIns="0">
            <a:spAutoFit/>
          </a:bodyPr>
          <a:lstStyle/>
          <a:p>
            <a:pPr algn="ctr">
              <a:lnSpc>
                <a:spcPts val="5245"/>
              </a:lnSpc>
            </a:pPr>
            <a:r>
              <a:rPr lang="en-US" sz="4299">
                <a:solidFill>
                  <a:srgbClr val="000001"/>
                </a:solidFill>
                <a:latin typeface="TT Norms Ultra-Bold"/>
              </a:rPr>
              <a:t> BLUETOOTH HC05 SỬ DỤNG HAI GIAO THỨC CHÍNH ĐỂ HOẠT ĐỘNG:</a:t>
            </a:r>
          </a:p>
        </p:txBody>
      </p:sp>
      <p:grpSp>
        <p:nvGrpSpPr>
          <p:cNvPr name="Group 7" id="7"/>
          <p:cNvGrpSpPr/>
          <p:nvPr/>
        </p:nvGrpSpPr>
        <p:grpSpPr>
          <a:xfrm rot="0">
            <a:off x="170269" y="2891922"/>
            <a:ext cx="8973731" cy="7634672"/>
            <a:chOff x="0" y="0"/>
            <a:chExt cx="11964975" cy="10179563"/>
          </a:xfrm>
        </p:grpSpPr>
        <p:sp>
          <p:nvSpPr>
            <p:cNvPr name="TextBox 8" id="8"/>
            <p:cNvSpPr txBox="true"/>
            <p:nvPr/>
          </p:nvSpPr>
          <p:spPr>
            <a:xfrm rot="0">
              <a:off x="0" y="-28575"/>
              <a:ext cx="9189794" cy="1322176"/>
            </a:xfrm>
            <a:prstGeom prst="rect">
              <a:avLst/>
            </a:prstGeom>
          </p:spPr>
          <p:txBody>
            <a:bodyPr anchor="t" rtlCol="false" tIns="0" lIns="0" bIns="0" rIns="0">
              <a:spAutoFit/>
            </a:bodyPr>
            <a:lstStyle/>
            <a:p>
              <a:pPr algn="l" marL="0" indent="0" lvl="1">
                <a:lnSpc>
                  <a:spcPts val="4030"/>
                </a:lnSpc>
                <a:spcBef>
                  <a:spcPct val="0"/>
                </a:spcBef>
              </a:pPr>
              <a:r>
                <a:rPr lang="en-US" sz="3100">
                  <a:solidFill>
                    <a:srgbClr val="001A47"/>
                  </a:solidFill>
                  <a:latin typeface="TT Norms Bold"/>
                </a:rPr>
                <a:t>Giao tiếp nối tiếp không đồng bộ (UART):</a:t>
              </a:r>
            </a:p>
          </p:txBody>
        </p:sp>
        <p:sp>
          <p:nvSpPr>
            <p:cNvPr name="TextBox 9" id="9"/>
            <p:cNvSpPr txBox="true"/>
            <p:nvPr/>
          </p:nvSpPr>
          <p:spPr>
            <a:xfrm rot="0">
              <a:off x="0" y="1837871"/>
              <a:ext cx="11964975" cy="7589355"/>
            </a:xfrm>
            <a:prstGeom prst="rect">
              <a:avLst/>
            </a:prstGeom>
          </p:spPr>
          <p:txBody>
            <a:bodyPr anchor="t" rtlCol="false" tIns="0" lIns="0" bIns="0" rIns="0">
              <a:spAutoFit/>
            </a:bodyPr>
            <a:lstStyle/>
            <a:p>
              <a:pPr algn="l" marL="751334" indent="-375667" lvl="1">
                <a:lnSpc>
                  <a:spcPts val="4524"/>
                </a:lnSpc>
                <a:buFont typeface="Arial"/>
                <a:buChar char="•"/>
              </a:pPr>
              <a:r>
                <a:rPr lang="en-US" sz="3480">
                  <a:solidFill>
                    <a:srgbClr val="001A47"/>
                  </a:solidFill>
                  <a:latin typeface="TT Norms Bold"/>
                </a:rPr>
                <a:t>Mục đích: </a:t>
              </a:r>
              <a:r>
                <a:rPr lang="en-US" sz="3480">
                  <a:solidFill>
                    <a:srgbClr val="001A47"/>
                  </a:solidFill>
                  <a:latin typeface="TT Norms"/>
                </a:rPr>
                <a:t>Giao tiếp giữa module HC-05 và các thiết bị như Arduino.</a:t>
              </a:r>
            </a:p>
            <a:p>
              <a:pPr algn="l" marL="751334" indent="-375667" lvl="1">
                <a:lnSpc>
                  <a:spcPts val="4524"/>
                </a:lnSpc>
                <a:buFont typeface="Arial"/>
                <a:buChar char="•"/>
              </a:pPr>
              <a:r>
                <a:rPr lang="en-US" sz="3480">
                  <a:solidFill>
                    <a:srgbClr val="001A47"/>
                  </a:solidFill>
                  <a:latin typeface="TT Norms Bold"/>
                </a:rPr>
                <a:t>Chức năng: </a:t>
              </a:r>
              <a:r>
                <a:rPr lang="en-US" sz="3480">
                  <a:solidFill>
                    <a:srgbClr val="001A47"/>
                  </a:solidFill>
                  <a:latin typeface="TT Norms"/>
                </a:rPr>
                <a:t>Cho phép gửi và nhận dữ liệu dưới dạng tin nhắn hoặc gói dữ liệu.</a:t>
              </a:r>
            </a:p>
            <a:p>
              <a:pPr algn="l" marL="751334" indent="-375667" lvl="1">
                <a:lnSpc>
                  <a:spcPts val="4524"/>
                </a:lnSpc>
                <a:buFont typeface="Arial"/>
                <a:buChar char="•"/>
              </a:pPr>
              <a:r>
                <a:rPr lang="en-US" sz="3480">
                  <a:solidFill>
                    <a:srgbClr val="001A47"/>
                  </a:solidFill>
                  <a:latin typeface="TT Norms"/>
                </a:rPr>
                <a:t>Tốc độ truyền dữ liệu: Có thể cài đặt ở các mức baudrate phổ biến như 9600, 19200, 57600, và 115200 bps.</a:t>
              </a:r>
            </a:p>
            <a:p>
              <a:pPr algn="l" marL="751334" indent="-375667" lvl="1">
                <a:lnSpc>
                  <a:spcPts val="4524"/>
                </a:lnSpc>
                <a:buFont typeface="Arial"/>
                <a:buChar char="•"/>
              </a:pPr>
              <a:r>
                <a:rPr lang="en-US" sz="3480">
                  <a:solidFill>
                    <a:srgbClr val="001A47"/>
                  </a:solidFill>
                  <a:latin typeface="TT Norms Bold"/>
                </a:rPr>
                <a:t>Giao diện truyền dữ liệu: </a:t>
              </a:r>
              <a:r>
                <a:rPr lang="en-US" sz="3480">
                  <a:solidFill>
                    <a:srgbClr val="001A47"/>
                  </a:solidFill>
                  <a:latin typeface="TT Norms"/>
                </a:rPr>
                <a:t>Thông qua các chân Tx (Transmit) và Rx (Receive)</a:t>
              </a:r>
              <a:r>
                <a:rPr lang="en-US" sz="3480">
                  <a:solidFill>
                    <a:srgbClr val="001A47"/>
                  </a:solidFill>
                  <a:latin typeface="TT Norms Bold"/>
                </a:rPr>
                <a:t>.</a:t>
              </a:r>
            </a:p>
            <a:p>
              <a:pPr algn="l">
                <a:lnSpc>
                  <a:spcPts val="4524"/>
                </a:lnSpc>
              </a:pPr>
            </a:p>
          </p:txBody>
        </p:sp>
      </p:grpSp>
      <p:grpSp>
        <p:nvGrpSpPr>
          <p:cNvPr name="Group 10" id="10"/>
          <p:cNvGrpSpPr/>
          <p:nvPr/>
        </p:nvGrpSpPr>
        <p:grpSpPr>
          <a:xfrm rot="0">
            <a:off x="9727515" y="3033329"/>
            <a:ext cx="8973731" cy="7762977"/>
            <a:chOff x="0" y="0"/>
            <a:chExt cx="11964975" cy="10350636"/>
          </a:xfrm>
        </p:grpSpPr>
        <p:sp>
          <p:nvSpPr>
            <p:cNvPr name="TextBox 11" id="11"/>
            <p:cNvSpPr txBox="true"/>
            <p:nvPr/>
          </p:nvSpPr>
          <p:spPr>
            <a:xfrm rot="0">
              <a:off x="0" y="-28575"/>
              <a:ext cx="9189794" cy="731279"/>
            </a:xfrm>
            <a:prstGeom prst="rect">
              <a:avLst/>
            </a:prstGeom>
          </p:spPr>
          <p:txBody>
            <a:bodyPr anchor="t" rtlCol="false" tIns="0" lIns="0" bIns="0" rIns="0">
              <a:spAutoFit/>
            </a:bodyPr>
            <a:lstStyle/>
            <a:p>
              <a:pPr algn="l" marL="0" indent="0" lvl="1">
                <a:lnSpc>
                  <a:spcPts val="4550"/>
                </a:lnSpc>
                <a:spcBef>
                  <a:spcPct val="0"/>
                </a:spcBef>
              </a:pPr>
              <a:r>
                <a:rPr lang="en-US" sz="3500">
                  <a:solidFill>
                    <a:srgbClr val="001A47"/>
                  </a:solidFill>
                  <a:latin typeface="TT Norms Bold"/>
                </a:rPr>
                <a:t>Giao thức Bluetooth (BR/EDR):</a:t>
              </a:r>
            </a:p>
          </p:txBody>
        </p:sp>
        <p:sp>
          <p:nvSpPr>
            <p:cNvPr name="TextBox 12" id="12"/>
            <p:cNvSpPr txBox="true"/>
            <p:nvPr/>
          </p:nvSpPr>
          <p:spPr>
            <a:xfrm rot="0">
              <a:off x="0" y="1246974"/>
              <a:ext cx="11964975" cy="8351326"/>
            </a:xfrm>
            <a:prstGeom prst="rect">
              <a:avLst/>
            </a:prstGeom>
          </p:spPr>
          <p:txBody>
            <a:bodyPr anchor="t" rtlCol="false" tIns="0" lIns="0" bIns="0" rIns="0">
              <a:spAutoFit/>
            </a:bodyPr>
            <a:lstStyle/>
            <a:p>
              <a:pPr algn="l" marL="751334" indent="-375667" lvl="1">
                <a:lnSpc>
                  <a:spcPts val="4524"/>
                </a:lnSpc>
                <a:buFont typeface="Arial"/>
                <a:buChar char="•"/>
              </a:pPr>
              <a:r>
                <a:rPr lang="en-US" sz="3480">
                  <a:solidFill>
                    <a:srgbClr val="001A47"/>
                  </a:solidFill>
                  <a:latin typeface="TT Norms"/>
                </a:rPr>
                <a:t>Mục đích: Kết nối và trao đổi dữ liệu với các thiết bị Bluetooth khác.</a:t>
              </a:r>
            </a:p>
            <a:p>
              <a:pPr algn="l" marL="751334" indent="-375667" lvl="1">
                <a:lnSpc>
                  <a:spcPts val="4524"/>
                </a:lnSpc>
                <a:buFont typeface="Arial"/>
                <a:buChar char="•"/>
              </a:pPr>
              <a:r>
                <a:rPr lang="en-US" sz="3480">
                  <a:solidFill>
                    <a:srgbClr val="001A47"/>
                  </a:solidFill>
                  <a:latin typeface="TT Norms"/>
                </a:rPr>
                <a:t>Dải tần số: Hoạt động trên băng tần 2.4 GHz.</a:t>
              </a:r>
            </a:p>
            <a:p>
              <a:pPr algn="l" marL="751334" indent="-375667" lvl="1">
                <a:lnSpc>
                  <a:spcPts val="4524"/>
                </a:lnSpc>
                <a:buFont typeface="Arial"/>
                <a:buChar char="•"/>
              </a:pPr>
              <a:r>
                <a:rPr lang="en-US" sz="3480">
                  <a:solidFill>
                    <a:srgbClr val="001A47"/>
                  </a:solidFill>
                  <a:latin typeface="TT Norms"/>
                </a:rPr>
                <a:t>Hỗ trợ các cấp độ công suất khác nhau (Class 1, Class 2, Class 3). Công suất và phạm vi hoạt động thì sẽ giảm dần theo Class 1,2,3.</a:t>
              </a:r>
            </a:p>
            <a:p>
              <a:pPr algn="l" marL="751334" indent="-375667" lvl="1">
                <a:lnSpc>
                  <a:spcPts val="4524"/>
                </a:lnSpc>
                <a:buFont typeface="Arial"/>
                <a:buChar char="•"/>
              </a:pPr>
              <a:r>
                <a:rPr lang="en-US" sz="3480">
                  <a:solidFill>
                    <a:srgbClr val="001A47"/>
                  </a:solidFill>
                  <a:latin typeface="TT Norms"/>
                </a:rPr>
                <a:t> </a:t>
              </a:r>
              <a:r>
                <a:rPr lang="en-US" sz="3480">
                  <a:solidFill>
                    <a:srgbClr val="001A47"/>
                  </a:solidFill>
                  <a:latin typeface="TT Norms"/>
                </a:rPr>
                <a:t>Truyền tải dữ liệu: Sử dụng kênh truyền Bluetooth để truyền tải dữ liệu.</a:t>
              </a:r>
            </a:p>
            <a:p>
              <a:pPr algn="l">
                <a:lnSpc>
                  <a:spcPts val="4524"/>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FF5FB"/>
        </a:solidFill>
      </p:bgPr>
    </p:bg>
    <p:spTree>
      <p:nvGrpSpPr>
        <p:cNvPr id="1" name=""/>
        <p:cNvGrpSpPr/>
        <p:nvPr/>
      </p:nvGrpSpPr>
      <p:grpSpPr>
        <a:xfrm>
          <a:off x="0" y="0"/>
          <a:ext cx="0" cy="0"/>
          <a:chOff x="0" y="0"/>
          <a:chExt cx="0" cy="0"/>
        </a:xfrm>
      </p:grpSpPr>
      <p:sp>
        <p:nvSpPr>
          <p:cNvPr name="Freeform 2" id="2"/>
          <p:cNvSpPr/>
          <p:nvPr/>
        </p:nvSpPr>
        <p:spPr>
          <a:xfrm flipH="true" flipV="true" rot="0">
            <a:off x="8166158" y="2156603"/>
            <a:ext cx="10423979" cy="9029772"/>
          </a:xfrm>
          <a:custGeom>
            <a:avLst/>
            <a:gdLst/>
            <a:ahLst/>
            <a:cxnLst/>
            <a:rect r="r" b="b" t="t" l="l"/>
            <a:pathLst>
              <a:path h="9029772" w="10423979">
                <a:moveTo>
                  <a:pt x="10423979" y="9029772"/>
                </a:moveTo>
                <a:lnTo>
                  <a:pt x="0" y="9029772"/>
                </a:lnTo>
                <a:lnTo>
                  <a:pt x="0" y="0"/>
                </a:lnTo>
                <a:lnTo>
                  <a:pt x="10423979" y="0"/>
                </a:lnTo>
                <a:lnTo>
                  <a:pt x="10423979" y="9029772"/>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0" y="0"/>
            <a:ext cx="18288000" cy="2262551"/>
          </a:xfrm>
          <a:prstGeom prst="rect">
            <a:avLst/>
          </a:prstGeom>
          <a:solidFill>
            <a:srgbClr val="B9E1FF"/>
          </a:solidFill>
        </p:spPr>
      </p:sp>
      <p:grpSp>
        <p:nvGrpSpPr>
          <p:cNvPr name="Group 4" id="4"/>
          <p:cNvGrpSpPr/>
          <p:nvPr/>
        </p:nvGrpSpPr>
        <p:grpSpPr>
          <a:xfrm rot="0">
            <a:off x="-7938211" y="105948"/>
            <a:ext cx="14365158" cy="2050655"/>
            <a:chOff x="0" y="0"/>
            <a:chExt cx="13407095" cy="1913890"/>
          </a:xfrm>
        </p:grpSpPr>
        <p:sp>
          <p:nvSpPr>
            <p:cNvPr name="Freeform 5" id="5"/>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sp>
        <p:nvSpPr>
          <p:cNvPr name="Freeform 6" id="6"/>
          <p:cNvSpPr/>
          <p:nvPr/>
        </p:nvSpPr>
        <p:spPr>
          <a:xfrm flipH="false" flipV="false" rot="0">
            <a:off x="10151409" y="3216267"/>
            <a:ext cx="7107891" cy="5362093"/>
          </a:xfrm>
          <a:custGeom>
            <a:avLst/>
            <a:gdLst/>
            <a:ahLst/>
            <a:cxnLst/>
            <a:rect r="r" b="b" t="t" l="l"/>
            <a:pathLst>
              <a:path h="5362093" w="7107891">
                <a:moveTo>
                  <a:pt x="0" y="0"/>
                </a:moveTo>
                <a:lnTo>
                  <a:pt x="7107891" y="0"/>
                </a:lnTo>
                <a:lnTo>
                  <a:pt x="7107891" y="5362093"/>
                </a:lnTo>
                <a:lnTo>
                  <a:pt x="0" y="5362093"/>
                </a:lnTo>
                <a:lnTo>
                  <a:pt x="0" y="0"/>
                </a:lnTo>
                <a:close/>
              </a:path>
            </a:pathLst>
          </a:custGeom>
          <a:blipFill>
            <a:blip r:embed="rId4"/>
            <a:stretch>
              <a:fillRect l="0" t="0" r="0" b="0"/>
            </a:stretch>
          </a:blipFill>
        </p:spPr>
      </p:sp>
      <p:sp>
        <p:nvSpPr>
          <p:cNvPr name="TextBox 7" id="7"/>
          <p:cNvSpPr txBox="true"/>
          <p:nvPr/>
        </p:nvSpPr>
        <p:spPr>
          <a:xfrm rot="0">
            <a:off x="-2967807" y="742404"/>
            <a:ext cx="11739946" cy="920618"/>
          </a:xfrm>
          <a:prstGeom prst="rect">
            <a:avLst/>
          </a:prstGeom>
        </p:spPr>
        <p:txBody>
          <a:bodyPr anchor="t" rtlCol="false" tIns="0" lIns="0" bIns="0" rIns="0">
            <a:spAutoFit/>
          </a:bodyPr>
          <a:lstStyle/>
          <a:p>
            <a:pPr algn="ctr" marL="0" indent="0" lvl="0">
              <a:lnSpc>
                <a:spcPts val="6999"/>
              </a:lnSpc>
              <a:spcBef>
                <a:spcPct val="0"/>
              </a:spcBef>
            </a:pPr>
            <a:r>
              <a:rPr lang="en-US" sz="6999">
                <a:solidFill>
                  <a:srgbClr val="FFFFFF"/>
                </a:solidFill>
                <a:latin typeface="TT Norms Ultra-Bold"/>
              </a:rPr>
              <a:t>APP MIT</a:t>
            </a:r>
          </a:p>
        </p:txBody>
      </p:sp>
      <p:sp>
        <p:nvSpPr>
          <p:cNvPr name="TextBox 8" id="8"/>
          <p:cNvSpPr txBox="true"/>
          <p:nvPr/>
        </p:nvSpPr>
        <p:spPr>
          <a:xfrm rot="0">
            <a:off x="796287" y="3450736"/>
            <a:ext cx="9089352" cy="5127625"/>
          </a:xfrm>
          <a:prstGeom prst="rect">
            <a:avLst/>
          </a:prstGeom>
        </p:spPr>
        <p:txBody>
          <a:bodyPr anchor="t" rtlCol="false" tIns="0" lIns="0" bIns="0" rIns="0">
            <a:spAutoFit/>
          </a:bodyPr>
          <a:lstStyle/>
          <a:p>
            <a:pPr algn="l" marL="755651" indent="-377825" lvl="1">
              <a:lnSpc>
                <a:spcPts val="4550"/>
              </a:lnSpc>
              <a:buFont typeface="Arial"/>
              <a:buChar char="•"/>
            </a:pPr>
            <a:r>
              <a:rPr lang="en-US" sz="3500">
                <a:solidFill>
                  <a:srgbClr val="001A47"/>
                </a:solidFill>
                <a:latin typeface="TT Norms Bold"/>
              </a:rPr>
              <a:t>Định nghĩa:</a:t>
            </a:r>
            <a:r>
              <a:rPr lang="en-US" sz="3500">
                <a:solidFill>
                  <a:srgbClr val="001A47"/>
                </a:solidFill>
                <a:latin typeface="TT Norms"/>
              </a:rPr>
              <a:t> Là một trang Web hỗ trợ trong việc xây dựng một ứng dụng điện thoại, giúp cho việc tạo ra một ứng dụng một cách đơn giản, tạo ra UI và thiết lập kết nối với phần cứng</a:t>
            </a:r>
          </a:p>
          <a:p>
            <a:pPr algn="l" marL="755651" indent="-377825" lvl="1">
              <a:lnSpc>
                <a:spcPts val="4550"/>
              </a:lnSpc>
              <a:buFont typeface="Arial"/>
              <a:buChar char="•"/>
            </a:pPr>
            <a:r>
              <a:rPr lang="en-US" sz="3500">
                <a:solidFill>
                  <a:srgbClr val="001A47"/>
                </a:solidFill>
                <a:latin typeface="TT Norms Bold"/>
              </a:rPr>
              <a:t>Cách tạo App:</a:t>
            </a:r>
            <a:r>
              <a:rPr lang="en-US" sz="3500">
                <a:solidFill>
                  <a:srgbClr val="001A47"/>
                </a:solidFill>
                <a:latin typeface="TT Norms"/>
              </a:rPr>
              <a:t> kết hợp kéo để tạo giao diện và sử dụng khối block để tạo chức năng</a:t>
            </a:r>
          </a:p>
          <a:p>
            <a:pPr algn="l" marL="755651" indent="-377825" lvl="1">
              <a:lnSpc>
                <a:spcPts val="4550"/>
              </a:lnSpc>
              <a:buFont typeface="Arial"/>
              <a:buChar char="•"/>
            </a:pPr>
            <a:r>
              <a:rPr lang="en-US" sz="3500">
                <a:solidFill>
                  <a:srgbClr val="001A47"/>
                </a:solidFill>
                <a:latin typeface="TT Norms Bold"/>
              </a:rPr>
              <a:t>Cách export:</a:t>
            </a:r>
            <a:r>
              <a:rPr lang="en-US" sz="3500">
                <a:solidFill>
                  <a:srgbClr val="001A47"/>
                </a:solidFill>
                <a:latin typeface="TT Norms"/>
              </a:rPr>
              <a:t> file apk </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581182" y="-416607"/>
            <a:ext cx="14365158" cy="2050655"/>
            <a:chOff x="0" y="0"/>
            <a:chExt cx="13407095" cy="1913890"/>
          </a:xfrm>
        </p:grpSpPr>
        <p:sp>
          <p:nvSpPr>
            <p:cNvPr name="Freeform 3" id="3"/>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sp>
        <p:nvSpPr>
          <p:cNvPr name="Freeform 4" id="4"/>
          <p:cNvSpPr/>
          <p:nvPr/>
        </p:nvSpPr>
        <p:spPr>
          <a:xfrm flipH="false" flipV="false" rot="0">
            <a:off x="0" y="2036141"/>
            <a:ext cx="18981091" cy="8250859"/>
          </a:xfrm>
          <a:custGeom>
            <a:avLst/>
            <a:gdLst/>
            <a:ahLst/>
            <a:cxnLst/>
            <a:rect r="r" b="b" t="t" l="l"/>
            <a:pathLst>
              <a:path h="8250859" w="18981091">
                <a:moveTo>
                  <a:pt x="0" y="0"/>
                </a:moveTo>
                <a:lnTo>
                  <a:pt x="18981091" y="0"/>
                </a:lnTo>
                <a:lnTo>
                  <a:pt x="18981091" y="8250859"/>
                </a:lnTo>
                <a:lnTo>
                  <a:pt x="0" y="8250859"/>
                </a:lnTo>
                <a:lnTo>
                  <a:pt x="0" y="0"/>
                </a:lnTo>
                <a:close/>
              </a:path>
            </a:pathLst>
          </a:custGeom>
          <a:blipFill>
            <a:blip r:embed="rId2"/>
            <a:stretch>
              <a:fillRect l="0" t="0" r="0" b="0"/>
            </a:stretch>
          </a:blipFill>
        </p:spPr>
      </p:sp>
      <p:sp>
        <p:nvSpPr>
          <p:cNvPr name="TextBox 5" id="5"/>
          <p:cNvSpPr txBox="true"/>
          <p:nvPr/>
        </p:nvSpPr>
        <p:spPr>
          <a:xfrm rot="0">
            <a:off x="-2936500" y="451256"/>
            <a:ext cx="11739946" cy="920618"/>
          </a:xfrm>
          <a:prstGeom prst="rect">
            <a:avLst/>
          </a:prstGeom>
        </p:spPr>
        <p:txBody>
          <a:bodyPr anchor="t" rtlCol="false" tIns="0" lIns="0" bIns="0" rIns="0">
            <a:spAutoFit/>
          </a:bodyPr>
          <a:lstStyle/>
          <a:p>
            <a:pPr algn="ctr" marL="0" indent="0" lvl="0">
              <a:lnSpc>
                <a:spcPts val="6999"/>
              </a:lnSpc>
              <a:spcBef>
                <a:spcPct val="0"/>
              </a:spcBef>
            </a:pPr>
            <a:r>
              <a:rPr lang="en-US" sz="6999">
                <a:solidFill>
                  <a:srgbClr val="FFFFFF"/>
                </a:solidFill>
                <a:latin typeface="TT Norms Ultra-Bold"/>
              </a:rPr>
              <a:t>GIAO DIỆN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9448" y="5149644"/>
            <a:ext cx="10619858" cy="5137356"/>
          </a:xfrm>
          <a:custGeom>
            <a:avLst/>
            <a:gdLst/>
            <a:ahLst/>
            <a:cxnLst/>
            <a:rect r="r" b="b" t="t" l="l"/>
            <a:pathLst>
              <a:path h="5137356" w="10619858">
                <a:moveTo>
                  <a:pt x="0" y="0"/>
                </a:moveTo>
                <a:lnTo>
                  <a:pt x="10619858" y="0"/>
                </a:lnTo>
                <a:lnTo>
                  <a:pt x="10619858" y="5137356"/>
                </a:lnTo>
                <a:lnTo>
                  <a:pt x="0" y="5137356"/>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true" rot="0">
            <a:off x="7157292" y="0"/>
            <a:ext cx="11130708" cy="5384480"/>
          </a:xfrm>
          <a:custGeom>
            <a:avLst/>
            <a:gdLst/>
            <a:ahLst/>
            <a:cxnLst/>
            <a:rect r="r" b="b" t="t" l="l"/>
            <a:pathLst>
              <a:path h="5384480" w="11130708">
                <a:moveTo>
                  <a:pt x="0" y="5384480"/>
                </a:moveTo>
                <a:lnTo>
                  <a:pt x="11130708" y="5384480"/>
                </a:lnTo>
                <a:lnTo>
                  <a:pt x="11130708" y="0"/>
                </a:lnTo>
                <a:lnTo>
                  <a:pt x="0" y="0"/>
                </a:lnTo>
                <a:lnTo>
                  <a:pt x="0" y="538448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13617" y="2765071"/>
            <a:ext cx="9766794" cy="5511044"/>
          </a:xfrm>
          <a:custGeom>
            <a:avLst/>
            <a:gdLst/>
            <a:ahLst/>
            <a:cxnLst/>
            <a:rect r="r" b="b" t="t" l="l"/>
            <a:pathLst>
              <a:path h="5511044" w="9766794">
                <a:moveTo>
                  <a:pt x="0" y="0"/>
                </a:moveTo>
                <a:lnTo>
                  <a:pt x="9766793" y="0"/>
                </a:lnTo>
                <a:lnTo>
                  <a:pt x="9766793" y="5511044"/>
                </a:lnTo>
                <a:lnTo>
                  <a:pt x="0" y="5511044"/>
                </a:lnTo>
                <a:lnTo>
                  <a:pt x="0" y="0"/>
                </a:lnTo>
                <a:close/>
              </a:path>
            </a:pathLst>
          </a:custGeom>
          <a:blipFill>
            <a:blip r:embed="rId4"/>
            <a:stretch>
              <a:fillRect l="0" t="0" r="0" b="0"/>
            </a:stretch>
          </a:blipFill>
        </p:spPr>
      </p:sp>
      <p:sp>
        <p:nvSpPr>
          <p:cNvPr name="Freeform 5" id="5"/>
          <p:cNvSpPr/>
          <p:nvPr/>
        </p:nvSpPr>
        <p:spPr>
          <a:xfrm flipH="false" flipV="false" rot="0">
            <a:off x="10480410" y="5437706"/>
            <a:ext cx="10791200" cy="5220243"/>
          </a:xfrm>
          <a:custGeom>
            <a:avLst/>
            <a:gdLst/>
            <a:ahLst/>
            <a:cxnLst/>
            <a:rect r="r" b="b" t="t" l="l"/>
            <a:pathLst>
              <a:path h="5220243" w="10791200">
                <a:moveTo>
                  <a:pt x="0" y="0"/>
                </a:moveTo>
                <a:lnTo>
                  <a:pt x="10791200" y="0"/>
                </a:lnTo>
                <a:lnTo>
                  <a:pt x="10791200" y="5220243"/>
                </a:lnTo>
                <a:lnTo>
                  <a:pt x="0" y="5220243"/>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508102" y="2496946"/>
            <a:ext cx="6066281" cy="6047294"/>
          </a:xfrm>
          <a:custGeom>
            <a:avLst/>
            <a:gdLst/>
            <a:ahLst/>
            <a:cxnLst/>
            <a:rect r="r" b="b" t="t" l="l"/>
            <a:pathLst>
              <a:path h="6047294" w="6066281">
                <a:moveTo>
                  <a:pt x="0" y="0"/>
                </a:moveTo>
                <a:lnTo>
                  <a:pt x="6066281" y="0"/>
                </a:lnTo>
                <a:lnTo>
                  <a:pt x="6066281" y="6047294"/>
                </a:lnTo>
                <a:lnTo>
                  <a:pt x="0" y="6047294"/>
                </a:lnTo>
                <a:lnTo>
                  <a:pt x="0" y="0"/>
                </a:lnTo>
                <a:close/>
              </a:path>
            </a:pathLst>
          </a:custGeom>
          <a:blipFill>
            <a:blip r:embed="rId5"/>
            <a:stretch>
              <a:fillRect l="0" t="0" r="0" b="0"/>
            </a:stretch>
          </a:blipFill>
        </p:spPr>
      </p:sp>
      <p:grpSp>
        <p:nvGrpSpPr>
          <p:cNvPr name="Group 7" id="7"/>
          <p:cNvGrpSpPr/>
          <p:nvPr/>
        </p:nvGrpSpPr>
        <p:grpSpPr>
          <a:xfrm rot="0">
            <a:off x="-7426599" y="-240980"/>
            <a:ext cx="14853199" cy="2120324"/>
            <a:chOff x="0" y="0"/>
            <a:chExt cx="13407095" cy="1913890"/>
          </a:xfrm>
        </p:grpSpPr>
        <p:sp>
          <p:nvSpPr>
            <p:cNvPr name="Freeform 8" id="8"/>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sp>
        <p:nvSpPr>
          <p:cNvPr name="TextBox 9" id="9"/>
          <p:cNvSpPr txBox="true"/>
          <p:nvPr/>
        </p:nvSpPr>
        <p:spPr>
          <a:xfrm rot="0">
            <a:off x="-2206276" y="639829"/>
            <a:ext cx="11739946" cy="920618"/>
          </a:xfrm>
          <a:prstGeom prst="rect">
            <a:avLst/>
          </a:prstGeom>
        </p:spPr>
        <p:txBody>
          <a:bodyPr anchor="t" rtlCol="false" tIns="0" lIns="0" bIns="0" rIns="0">
            <a:spAutoFit/>
          </a:bodyPr>
          <a:lstStyle/>
          <a:p>
            <a:pPr algn="ctr" marL="0" indent="0" lvl="0">
              <a:lnSpc>
                <a:spcPts val="6999"/>
              </a:lnSpc>
              <a:spcBef>
                <a:spcPct val="0"/>
              </a:spcBef>
            </a:pPr>
            <a:r>
              <a:rPr lang="en-US" sz="6999">
                <a:solidFill>
                  <a:srgbClr val="FFFFFF"/>
                </a:solidFill>
                <a:latin typeface="TT Norms Ultra-Bold"/>
              </a:rPr>
              <a:t>CHỨC NĂNG</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FF5F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973508" cy="8897200"/>
          </a:xfrm>
          <a:custGeom>
            <a:avLst/>
            <a:gdLst/>
            <a:ahLst/>
            <a:cxnLst/>
            <a:rect r="r" b="b" t="t" l="l"/>
            <a:pathLst>
              <a:path h="8897200" w="9973508">
                <a:moveTo>
                  <a:pt x="0" y="0"/>
                </a:moveTo>
                <a:lnTo>
                  <a:pt x="9973508" y="0"/>
                </a:lnTo>
                <a:lnTo>
                  <a:pt x="9973508" y="8897200"/>
                </a:lnTo>
                <a:lnTo>
                  <a:pt x="0" y="8897200"/>
                </a:lnTo>
                <a:lnTo>
                  <a:pt x="0" y="0"/>
                </a:lnTo>
                <a:close/>
              </a:path>
            </a:pathLst>
          </a:custGeom>
          <a:blipFill>
            <a:blip r:embed="rId2">
              <a:alphaModFix amt="36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531533" y="4307870"/>
            <a:ext cx="9223415" cy="4163791"/>
          </a:xfrm>
          <a:prstGeom prst="rect">
            <a:avLst/>
          </a:prstGeom>
        </p:spPr>
        <p:txBody>
          <a:bodyPr anchor="t" rtlCol="false" tIns="0" lIns="0" bIns="0" rIns="0">
            <a:spAutoFit/>
          </a:bodyPr>
          <a:lstStyle/>
          <a:p>
            <a:pPr algn="ctr" marL="0" indent="0" lvl="0">
              <a:lnSpc>
                <a:spcPts val="16081"/>
              </a:lnSpc>
              <a:spcBef>
                <a:spcPct val="0"/>
              </a:spcBef>
            </a:pPr>
            <a:r>
              <a:rPr lang="en-US" sz="16081">
                <a:solidFill>
                  <a:srgbClr val="001A47"/>
                </a:solidFill>
                <a:latin typeface="TT Norms Bold"/>
              </a:rPr>
              <a:t>SƠ ĐỒ NỐI DÂY</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F5FB"/>
        </a:solidFill>
      </p:bgPr>
    </p:bg>
    <p:spTree>
      <p:nvGrpSpPr>
        <p:cNvPr id="1" name=""/>
        <p:cNvGrpSpPr/>
        <p:nvPr/>
      </p:nvGrpSpPr>
      <p:grpSpPr>
        <a:xfrm>
          <a:off x="0" y="0"/>
          <a:ext cx="0" cy="0"/>
          <a:chOff x="0" y="0"/>
          <a:chExt cx="0" cy="0"/>
        </a:xfrm>
      </p:grpSpPr>
      <p:sp>
        <p:nvSpPr>
          <p:cNvPr name="Freeform 2" id="2"/>
          <p:cNvSpPr/>
          <p:nvPr/>
        </p:nvSpPr>
        <p:spPr>
          <a:xfrm flipH="false" flipV="false" rot="0">
            <a:off x="648834" y="88617"/>
            <a:ext cx="16990332" cy="10198383"/>
          </a:xfrm>
          <a:custGeom>
            <a:avLst/>
            <a:gdLst/>
            <a:ahLst/>
            <a:cxnLst/>
            <a:rect r="r" b="b" t="t" l="l"/>
            <a:pathLst>
              <a:path h="10198383" w="16990332">
                <a:moveTo>
                  <a:pt x="0" y="0"/>
                </a:moveTo>
                <a:lnTo>
                  <a:pt x="16990332" y="0"/>
                </a:lnTo>
                <a:lnTo>
                  <a:pt x="16990332" y="10198383"/>
                </a:lnTo>
                <a:lnTo>
                  <a:pt x="0" y="10198383"/>
                </a:lnTo>
                <a:lnTo>
                  <a:pt x="0" y="0"/>
                </a:lnTo>
                <a:close/>
              </a:path>
            </a:pathLst>
          </a:custGeom>
          <a:blipFill>
            <a:blip r:embed="rId2"/>
            <a:stretch>
              <a:fillRect l="0" t="0" r="-1319"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FF5FB"/>
        </a:solidFill>
      </p:bgPr>
    </p:bg>
    <p:spTree>
      <p:nvGrpSpPr>
        <p:cNvPr id="1" name=""/>
        <p:cNvGrpSpPr/>
        <p:nvPr/>
      </p:nvGrpSpPr>
      <p:grpSpPr>
        <a:xfrm>
          <a:off x="0" y="0"/>
          <a:ext cx="0" cy="0"/>
          <a:chOff x="0" y="0"/>
          <a:chExt cx="0" cy="0"/>
        </a:xfrm>
      </p:grpSpPr>
      <p:sp>
        <p:nvSpPr>
          <p:cNvPr name="AutoShape 2" id="2"/>
          <p:cNvSpPr/>
          <p:nvPr/>
        </p:nvSpPr>
        <p:spPr>
          <a:xfrm rot="0">
            <a:off x="0" y="0"/>
            <a:ext cx="18288000" cy="2000250"/>
          </a:xfrm>
          <a:prstGeom prst="rect">
            <a:avLst/>
          </a:prstGeom>
          <a:solidFill>
            <a:srgbClr val="B9E1FF"/>
          </a:solidFill>
        </p:spPr>
      </p:sp>
      <p:grpSp>
        <p:nvGrpSpPr>
          <p:cNvPr name="Group 3" id="3"/>
          <p:cNvGrpSpPr/>
          <p:nvPr/>
        </p:nvGrpSpPr>
        <p:grpSpPr>
          <a:xfrm rot="0">
            <a:off x="1961421" y="974922"/>
            <a:ext cx="14365158" cy="2050655"/>
            <a:chOff x="0" y="0"/>
            <a:chExt cx="13407095" cy="1913890"/>
          </a:xfrm>
        </p:grpSpPr>
        <p:sp>
          <p:nvSpPr>
            <p:cNvPr name="Freeform 4" id="4"/>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sp>
        <p:nvSpPr>
          <p:cNvPr name="Freeform 5" id="5"/>
          <p:cNvSpPr/>
          <p:nvPr/>
        </p:nvSpPr>
        <p:spPr>
          <a:xfrm flipH="true" flipV="false" rot="0">
            <a:off x="-1698110" y="4041155"/>
            <a:ext cx="2885327" cy="3730744"/>
          </a:xfrm>
          <a:custGeom>
            <a:avLst/>
            <a:gdLst/>
            <a:ahLst/>
            <a:cxnLst/>
            <a:rect r="r" b="b" t="t" l="l"/>
            <a:pathLst>
              <a:path h="3730744" w="2885327">
                <a:moveTo>
                  <a:pt x="2885326" y="0"/>
                </a:moveTo>
                <a:lnTo>
                  <a:pt x="0" y="0"/>
                </a:lnTo>
                <a:lnTo>
                  <a:pt x="0" y="3730743"/>
                </a:lnTo>
                <a:lnTo>
                  <a:pt x="2885326" y="3730743"/>
                </a:lnTo>
                <a:lnTo>
                  <a:pt x="2885326" y="0"/>
                </a:lnTo>
                <a:close/>
              </a:path>
            </a:pathLst>
          </a:custGeom>
          <a:blipFill>
            <a:blip r:embed="rId2"/>
            <a:stretch>
              <a:fillRect l="0" t="0" r="0" b="0"/>
            </a:stretch>
          </a:blipFill>
        </p:spPr>
      </p:sp>
      <p:sp>
        <p:nvSpPr>
          <p:cNvPr name="Freeform 6" id="6"/>
          <p:cNvSpPr/>
          <p:nvPr/>
        </p:nvSpPr>
        <p:spPr>
          <a:xfrm flipH="false" flipV="false" rot="10081898">
            <a:off x="298629" y="8703692"/>
            <a:ext cx="1777174" cy="1426182"/>
          </a:xfrm>
          <a:custGeom>
            <a:avLst/>
            <a:gdLst/>
            <a:ahLst/>
            <a:cxnLst/>
            <a:rect r="r" b="b" t="t" l="l"/>
            <a:pathLst>
              <a:path h="1426182" w="1777174">
                <a:moveTo>
                  <a:pt x="0" y="0"/>
                </a:moveTo>
                <a:lnTo>
                  <a:pt x="1777175" y="0"/>
                </a:lnTo>
                <a:lnTo>
                  <a:pt x="1777175" y="1426182"/>
                </a:lnTo>
                <a:lnTo>
                  <a:pt x="0" y="1426182"/>
                </a:lnTo>
                <a:lnTo>
                  <a:pt x="0" y="0"/>
                </a:lnTo>
                <a:close/>
              </a:path>
            </a:pathLst>
          </a:custGeom>
          <a:blipFill>
            <a:blip r:embed="rId3"/>
            <a:stretch>
              <a:fillRect l="0" t="0" r="0" b="0"/>
            </a:stretch>
          </a:blipFill>
        </p:spPr>
      </p:sp>
      <p:sp>
        <p:nvSpPr>
          <p:cNvPr name="Freeform 7" id="7"/>
          <p:cNvSpPr/>
          <p:nvPr/>
        </p:nvSpPr>
        <p:spPr>
          <a:xfrm flipH="false" flipV="false" rot="0">
            <a:off x="16126790" y="9258300"/>
            <a:ext cx="1522477" cy="1520574"/>
          </a:xfrm>
          <a:custGeom>
            <a:avLst/>
            <a:gdLst/>
            <a:ahLst/>
            <a:cxnLst/>
            <a:rect r="r" b="b" t="t" l="l"/>
            <a:pathLst>
              <a:path h="1520574" w="1522477">
                <a:moveTo>
                  <a:pt x="0" y="0"/>
                </a:moveTo>
                <a:lnTo>
                  <a:pt x="1522477" y="0"/>
                </a:lnTo>
                <a:lnTo>
                  <a:pt x="1522477" y="1520574"/>
                </a:lnTo>
                <a:lnTo>
                  <a:pt x="0" y="1520574"/>
                </a:lnTo>
                <a:lnTo>
                  <a:pt x="0" y="0"/>
                </a:lnTo>
                <a:close/>
              </a:path>
            </a:pathLst>
          </a:custGeom>
          <a:blipFill>
            <a:blip r:embed="rId4"/>
            <a:stretch>
              <a:fillRect l="0" t="0" r="0" b="0"/>
            </a:stretch>
          </a:blipFill>
        </p:spPr>
      </p:sp>
      <p:sp>
        <p:nvSpPr>
          <p:cNvPr name="Freeform 8" id="8"/>
          <p:cNvSpPr/>
          <p:nvPr/>
        </p:nvSpPr>
        <p:spPr>
          <a:xfrm flipH="false" flipV="false" rot="0">
            <a:off x="17625303" y="8172569"/>
            <a:ext cx="1325394" cy="1244214"/>
          </a:xfrm>
          <a:custGeom>
            <a:avLst/>
            <a:gdLst/>
            <a:ahLst/>
            <a:cxnLst/>
            <a:rect r="r" b="b" t="t" l="l"/>
            <a:pathLst>
              <a:path h="1244214" w="1325394">
                <a:moveTo>
                  <a:pt x="0" y="0"/>
                </a:moveTo>
                <a:lnTo>
                  <a:pt x="1325394" y="0"/>
                </a:lnTo>
                <a:lnTo>
                  <a:pt x="1325394" y="1244214"/>
                </a:lnTo>
                <a:lnTo>
                  <a:pt x="0" y="1244214"/>
                </a:lnTo>
                <a:lnTo>
                  <a:pt x="0" y="0"/>
                </a:lnTo>
                <a:close/>
              </a:path>
            </a:pathLst>
          </a:custGeom>
          <a:blipFill>
            <a:blip r:embed="rId5"/>
            <a:stretch>
              <a:fillRect l="0" t="0" r="0" b="0"/>
            </a:stretch>
          </a:blipFill>
        </p:spPr>
      </p:sp>
      <p:sp>
        <p:nvSpPr>
          <p:cNvPr name="Freeform 9" id="9"/>
          <p:cNvSpPr/>
          <p:nvPr/>
        </p:nvSpPr>
        <p:spPr>
          <a:xfrm flipH="false" flipV="false" rot="0">
            <a:off x="16888029" y="2262551"/>
            <a:ext cx="1474549" cy="1526053"/>
          </a:xfrm>
          <a:custGeom>
            <a:avLst/>
            <a:gdLst/>
            <a:ahLst/>
            <a:cxnLst/>
            <a:rect r="r" b="b" t="t" l="l"/>
            <a:pathLst>
              <a:path h="1526053" w="1474549">
                <a:moveTo>
                  <a:pt x="0" y="0"/>
                </a:moveTo>
                <a:lnTo>
                  <a:pt x="1474548" y="0"/>
                </a:lnTo>
                <a:lnTo>
                  <a:pt x="1474548" y="1526053"/>
                </a:lnTo>
                <a:lnTo>
                  <a:pt x="0" y="1526053"/>
                </a:lnTo>
                <a:lnTo>
                  <a:pt x="0" y="0"/>
                </a:lnTo>
                <a:close/>
              </a:path>
            </a:pathLst>
          </a:custGeom>
          <a:blipFill>
            <a:blip r:embed="rId6"/>
            <a:stretch>
              <a:fillRect l="0" t="0" r="0" b="0"/>
            </a:stretch>
          </a:blipFill>
        </p:spPr>
      </p:sp>
      <p:sp>
        <p:nvSpPr>
          <p:cNvPr name="TextBox 10" id="10"/>
          <p:cNvSpPr txBox="true"/>
          <p:nvPr/>
        </p:nvSpPr>
        <p:spPr>
          <a:xfrm rot="0">
            <a:off x="3274027" y="1609725"/>
            <a:ext cx="11739946" cy="920750"/>
          </a:xfrm>
          <a:prstGeom prst="rect">
            <a:avLst/>
          </a:prstGeom>
        </p:spPr>
        <p:txBody>
          <a:bodyPr anchor="t" rtlCol="false" tIns="0" lIns="0" bIns="0" rIns="0">
            <a:spAutoFit/>
          </a:bodyPr>
          <a:lstStyle/>
          <a:p>
            <a:pPr algn="ctr" marL="0" indent="0" lvl="0">
              <a:lnSpc>
                <a:spcPts val="6999"/>
              </a:lnSpc>
              <a:spcBef>
                <a:spcPct val="0"/>
              </a:spcBef>
            </a:pPr>
            <a:r>
              <a:rPr lang="en-US" sz="6999">
                <a:solidFill>
                  <a:srgbClr val="FFFFFF"/>
                </a:solidFill>
                <a:latin typeface="TT Norms Ultra-Bold"/>
              </a:rPr>
              <a:t>Lưu đồ hệ thống</a:t>
            </a:r>
          </a:p>
        </p:txBody>
      </p:sp>
      <p:grpSp>
        <p:nvGrpSpPr>
          <p:cNvPr name="Group 11" id="11"/>
          <p:cNvGrpSpPr/>
          <p:nvPr/>
        </p:nvGrpSpPr>
        <p:grpSpPr>
          <a:xfrm rot="0">
            <a:off x="2204362" y="3558922"/>
            <a:ext cx="10138664" cy="1447315"/>
            <a:chOff x="0" y="0"/>
            <a:chExt cx="13407095" cy="1913890"/>
          </a:xfrm>
        </p:grpSpPr>
        <p:sp>
          <p:nvSpPr>
            <p:cNvPr name="Freeform 12" id="12"/>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grpSp>
        <p:nvGrpSpPr>
          <p:cNvPr name="Group 13" id="13"/>
          <p:cNvGrpSpPr/>
          <p:nvPr/>
        </p:nvGrpSpPr>
        <p:grpSpPr>
          <a:xfrm rot="0">
            <a:off x="2204362" y="5539636"/>
            <a:ext cx="10138664" cy="1447315"/>
            <a:chOff x="0" y="0"/>
            <a:chExt cx="13407095" cy="1913890"/>
          </a:xfrm>
        </p:grpSpPr>
        <p:sp>
          <p:nvSpPr>
            <p:cNvPr name="Freeform 14" id="14"/>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grpSp>
        <p:nvGrpSpPr>
          <p:cNvPr name="Group 15" id="15"/>
          <p:cNvGrpSpPr/>
          <p:nvPr/>
        </p:nvGrpSpPr>
        <p:grpSpPr>
          <a:xfrm rot="0">
            <a:off x="2204362" y="7520351"/>
            <a:ext cx="10138664" cy="1447315"/>
            <a:chOff x="0" y="0"/>
            <a:chExt cx="13407095" cy="1913890"/>
          </a:xfrm>
        </p:grpSpPr>
        <p:sp>
          <p:nvSpPr>
            <p:cNvPr name="Freeform 16" id="16"/>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sp>
        <p:nvSpPr>
          <p:cNvPr name="TextBox 17" id="17"/>
          <p:cNvSpPr txBox="true"/>
          <p:nvPr/>
        </p:nvSpPr>
        <p:spPr>
          <a:xfrm rot="0">
            <a:off x="1028700" y="4085757"/>
            <a:ext cx="11739946" cy="460375"/>
          </a:xfrm>
          <a:prstGeom prst="rect">
            <a:avLst/>
          </a:prstGeom>
        </p:spPr>
        <p:txBody>
          <a:bodyPr anchor="t" rtlCol="false" tIns="0" lIns="0" bIns="0" rIns="0">
            <a:spAutoFit/>
          </a:bodyPr>
          <a:lstStyle/>
          <a:p>
            <a:pPr algn="ctr" marL="0" indent="0" lvl="0">
              <a:lnSpc>
                <a:spcPts val="3500"/>
              </a:lnSpc>
              <a:spcBef>
                <a:spcPct val="0"/>
              </a:spcBef>
            </a:pPr>
            <a:r>
              <a:rPr lang="en-US" sz="3500">
                <a:solidFill>
                  <a:srgbClr val="FFFFFF"/>
                </a:solidFill>
                <a:latin typeface="TT Norms Ultra-Bold"/>
              </a:rPr>
              <a:t>Lưu đồ điều khiển cổng bằng App</a:t>
            </a:r>
          </a:p>
        </p:txBody>
      </p:sp>
      <p:sp>
        <p:nvSpPr>
          <p:cNvPr name="TextBox 18" id="18"/>
          <p:cNvSpPr txBox="true"/>
          <p:nvPr/>
        </p:nvSpPr>
        <p:spPr>
          <a:xfrm rot="0">
            <a:off x="1187216" y="6063511"/>
            <a:ext cx="11739946" cy="460375"/>
          </a:xfrm>
          <a:prstGeom prst="rect">
            <a:avLst/>
          </a:prstGeom>
        </p:spPr>
        <p:txBody>
          <a:bodyPr anchor="t" rtlCol="false" tIns="0" lIns="0" bIns="0" rIns="0">
            <a:spAutoFit/>
          </a:bodyPr>
          <a:lstStyle/>
          <a:p>
            <a:pPr algn="ctr" marL="0" indent="0" lvl="0">
              <a:lnSpc>
                <a:spcPts val="3500"/>
              </a:lnSpc>
              <a:spcBef>
                <a:spcPct val="0"/>
              </a:spcBef>
            </a:pPr>
            <a:r>
              <a:rPr lang="en-US" sz="3500">
                <a:solidFill>
                  <a:srgbClr val="FFFFFF"/>
                </a:solidFill>
                <a:latin typeface="TT Norms Ultra-Bold"/>
              </a:rPr>
              <a:t>Lưu đồ điều khiển cổng bằng thẻ từ</a:t>
            </a:r>
          </a:p>
        </p:txBody>
      </p:sp>
      <p:sp>
        <p:nvSpPr>
          <p:cNvPr name="TextBox 19" id="19"/>
          <p:cNvSpPr txBox="true"/>
          <p:nvPr/>
        </p:nvSpPr>
        <p:spPr>
          <a:xfrm rot="0">
            <a:off x="848025" y="7956562"/>
            <a:ext cx="11644696" cy="460375"/>
          </a:xfrm>
          <a:prstGeom prst="rect">
            <a:avLst/>
          </a:prstGeom>
        </p:spPr>
        <p:txBody>
          <a:bodyPr anchor="t" rtlCol="false" tIns="0" lIns="0" bIns="0" rIns="0">
            <a:spAutoFit/>
          </a:bodyPr>
          <a:lstStyle/>
          <a:p>
            <a:pPr algn="ctr" marL="0" indent="0" lvl="0">
              <a:lnSpc>
                <a:spcPts val="3500"/>
              </a:lnSpc>
              <a:spcBef>
                <a:spcPct val="0"/>
              </a:spcBef>
            </a:pPr>
            <a:r>
              <a:rPr lang="en-US" sz="3500">
                <a:solidFill>
                  <a:srgbClr val="FFFFFF"/>
                </a:solidFill>
                <a:latin typeface="TT Norms Ultra-Bold"/>
              </a:rPr>
              <a:t>Lưu đồ hiển thị trạng thái bãi đổ</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1A47"/>
        </a:solidFill>
      </p:bgPr>
    </p:bg>
    <p:spTree>
      <p:nvGrpSpPr>
        <p:cNvPr id="1" name=""/>
        <p:cNvGrpSpPr/>
        <p:nvPr/>
      </p:nvGrpSpPr>
      <p:grpSpPr>
        <a:xfrm>
          <a:off x="0" y="0"/>
          <a:ext cx="0" cy="0"/>
          <a:chOff x="0" y="0"/>
          <a:chExt cx="0" cy="0"/>
        </a:xfrm>
      </p:grpSpPr>
      <p:sp>
        <p:nvSpPr>
          <p:cNvPr name="AutoShape 2" id="2"/>
          <p:cNvSpPr/>
          <p:nvPr/>
        </p:nvSpPr>
        <p:spPr>
          <a:xfrm rot="0">
            <a:off x="0" y="0"/>
            <a:ext cx="18288000" cy="2000250"/>
          </a:xfrm>
          <a:prstGeom prst="rect">
            <a:avLst/>
          </a:prstGeom>
          <a:solidFill>
            <a:srgbClr val="B9E1FF"/>
          </a:solidFill>
        </p:spPr>
      </p:sp>
      <p:sp>
        <p:nvSpPr>
          <p:cNvPr name="Freeform 3" id="3"/>
          <p:cNvSpPr/>
          <p:nvPr/>
        </p:nvSpPr>
        <p:spPr>
          <a:xfrm flipH="false" flipV="false" rot="0">
            <a:off x="-1121488" y="-346833"/>
            <a:ext cx="6645751" cy="7329872"/>
          </a:xfrm>
          <a:custGeom>
            <a:avLst/>
            <a:gdLst/>
            <a:ahLst/>
            <a:cxnLst/>
            <a:rect r="r" b="b" t="t" l="l"/>
            <a:pathLst>
              <a:path h="7329872" w="6645751">
                <a:moveTo>
                  <a:pt x="0" y="0"/>
                </a:moveTo>
                <a:lnTo>
                  <a:pt x="6645751" y="0"/>
                </a:lnTo>
                <a:lnTo>
                  <a:pt x="6645751" y="7329872"/>
                </a:lnTo>
                <a:lnTo>
                  <a:pt x="0" y="7329872"/>
                </a:lnTo>
                <a:lnTo>
                  <a:pt x="0" y="0"/>
                </a:lnTo>
                <a:close/>
              </a:path>
            </a:pathLst>
          </a:custGeom>
          <a:blipFill>
            <a:blip r:embed="rId2">
              <a:alphaModFix amt="64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378588" y="2262551"/>
            <a:ext cx="13318069" cy="8064298"/>
          </a:xfrm>
          <a:custGeom>
            <a:avLst/>
            <a:gdLst/>
            <a:ahLst/>
            <a:cxnLst/>
            <a:rect r="r" b="b" t="t" l="l"/>
            <a:pathLst>
              <a:path h="8064298" w="13318069">
                <a:moveTo>
                  <a:pt x="0" y="0"/>
                </a:moveTo>
                <a:lnTo>
                  <a:pt x="13318069" y="0"/>
                </a:lnTo>
                <a:lnTo>
                  <a:pt x="13318069" y="8064299"/>
                </a:lnTo>
                <a:lnTo>
                  <a:pt x="0" y="8064299"/>
                </a:lnTo>
                <a:lnTo>
                  <a:pt x="0" y="0"/>
                </a:lnTo>
                <a:close/>
              </a:path>
            </a:pathLst>
          </a:custGeom>
          <a:blipFill>
            <a:blip r:embed="rId4"/>
            <a:stretch>
              <a:fillRect l="0" t="0" r="0" b="0"/>
            </a:stretch>
          </a:blipFill>
        </p:spPr>
      </p:sp>
      <p:sp>
        <p:nvSpPr>
          <p:cNvPr name="TextBox 5" id="5"/>
          <p:cNvSpPr txBox="true"/>
          <p:nvPr/>
        </p:nvSpPr>
        <p:spPr>
          <a:xfrm rot="0">
            <a:off x="3274027" y="611188"/>
            <a:ext cx="11739946" cy="920618"/>
          </a:xfrm>
          <a:prstGeom prst="rect">
            <a:avLst/>
          </a:prstGeom>
        </p:spPr>
        <p:txBody>
          <a:bodyPr anchor="t" rtlCol="false" tIns="0" lIns="0" bIns="0" rIns="0">
            <a:spAutoFit/>
          </a:bodyPr>
          <a:lstStyle/>
          <a:p>
            <a:pPr algn="ctr" marL="0" indent="0" lvl="0">
              <a:lnSpc>
                <a:spcPts val="6999"/>
              </a:lnSpc>
              <a:spcBef>
                <a:spcPct val="0"/>
              </a:spcBef>
            </a:pPr>
            <a:r>
              <a:rPr lang="en-US" sz="6999">
                <a:solidFill>
                  <a:srgbClr val="001A47"/>
                </a:solidFill>
                <a:latin typeface="TT Norms Ultra-Bold"/>
              </a:rPr>
              <a:t>SƠ ĐỒ HỆ THỐNG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46DBE"/>
        </a:solidFill>
      </p:bgPr>
    </p:bg>
    <p:spTree>
      <p:nvGrpSpPr>
        <p:cNvPr id="1" name=""/>
        <p:cNvGrpSpPr/>
        <p:nvPr/>
      </p:nvGrpSpPr>
      <p:grpSpPr>
        <a:xfrm>
          <a:off x="0" y="0"/>
          <a:ext cx="0" cy="0"/>
          <a:chOff x="0" y="0"/>
          <a:chExt cx="0" cy="0"/>
        </a:xfrm>
      </p:grpSpPr>
      <p:grpSp>
        <p:nvGrpSpPr>
          <p:cNvPr name="Group 2" id="2"/>
          <p:cNvGrpSpPr/>
          <p:nvPr/>
        </p:nvGrpSpPr>
        <p:grpSpPr>
          <a:xfrm rot="0">
            <a:off x="-1261283" y="3864287"/>
            <a:ext cx="14365158" cy="2050655"/>
            <a:chOff x="0" y="0"/>
            <a:chExt cx="13407095" cy="1913890"/>
          </a:xfrm>
        </p:grpSpPr>
        <p:sp>
          <p:nvSpPr>
            <p:cNvPr name="Freeform 3" id="3"/>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sp>
        <p:nvSpPr>
          <p:cNvPr name="Freeform 4" id="4"/>
          <p:cNvSpPr/>
          <p:nvPr/>
        </p:nvSpPr>
        <p:spPr>
          <a:xfrm flipH="false" flipV="false" rot="2262000">
            <a:off x="10875603" y="7948136"/>
            <a:ext cx="1277680" cy="1362858"/>
          </a:xfrm>
          <a:custGeom>
            <a:avLst/>
            <a:gdLst/>
            <a:ahLst/>
            <a:cxnLst/>
            <a:rect r="r" b="b" t="t" l="l"/>
            <a:pathLst>
              <a:path h="1362858" w="1277680">
                <a:moveTo>
                  <a:pt x="0" y="0"/>
                </a:moveTo>
                <a:lnTo>
                  <a:pt x="1277680" y="0"/>
                </a:lnTo>
                <a:lnTo>
                  <a:pt x="1277680" y="1362859"/>
                </a:lnTo>
                <a:lnTo>
                  <a:pt x="0" y="1362859"/>
                </a:lnTo>
                <a:lnTo>
                  <a:pt x="0" y="0"/>
                </a:lnTo>
                <a:close/>
              </a:path>
            </a:pathLst>
          </a:custGeom>
          <a:blipFill>
            <a:blip r:embed="rId2"/>
            <a:stretch>
              <a:fillRect l="0" t="0" r="0" b="0"/>
            </a:stretch>
          </a:blipFill>
        </p:spPr>
      </p:sp>
      <p:sp>
        <p:nvSpPr>
          <p:cNvPr name="Freeform 5" id="5"/>
          <p:cNvSpPr/>
          <p:nvPr/>
        </p:nvSpPr>
        <p:spPr>
          <a:xfrm flipH="false" flipV="false" rot="0">
            <a:off x="-355589" y="-1747436"/>
            <a:ext cx="2768578" cy="3406828"/>
          </a:xfrm>
          <a:custGeom>
            <a:avLst/>
            <a:gdLst/>
            <a:ahLst/>
            <a:cxnLst/>
            <a:rect r="r" b="b" t="t" l="l"/>
            <a:pathLst>
              <a:path h="3406828" w="2768578">
                <a:moveTo>
                  <a:pt x="0" y="0"/>
                </a:moveTo>
                <a:lnTo>
                  <a:pt x="2768578" y="0"/>
                </a:lnTo>
                <a:lnTo>
                  <a:pt x="2768578" y="3406828"/>
                </a:lnTo>
                <a:lnTo>
                  <a:pt x="0" y="3406828"/>
                </a:lnTo>
                <a:lnTo>
                  <a:pt x="0" y="0"/>
                </a:lnTo>
                <a:close/>
              </a:path>
            </a:pathLst>
          </a:custGeom>
          <a:blipFill>
            <a:blip r:embed="rId3"/>
            <a:stretch>
              <a:fillRect l="0" t="-40678" r="-64238" b="0"/>
            </a:stretch>
          </a:blipFill>
        </p:spPr>
      </p:sp>
      <p:sp>
        <p:nvSpPr>
          <p:cNvPr name="Freeform 6" id="6"/>
          <p:cNvSpPr/>
          <p:nvPr/>
        </p:nvSpPr>
        <p:spPr>
          <a:xfrm flipH="false" flipV="false" rot="0">
            <a:off x="11531554" y="9366315"/>
            <a:ext cx="1961512" cy="1841369"/>
          </a:xfrm>
          <a:custGeom>
            <a:avLst/>
            <a:gdLst/>
            <a:ahLst/>
            <a:cxnLst/>
            <a:rect r="r" b="b" t="t" l="l"/>
            <a:pathLst>
              <a:path h="1841369" w="1961512">
                <a:moveTo>
                  <a:pt x="0" y="0"/>
                </a:moveTo>
                <a:lnTo>
                  <a:pt x="1961512" y="0"/>
                </a:lnTo>
                <a:lnTo>
                  <a:pt x="1961512" y="1841370"/>
                </a:lnTo>
                <a:lnTo>
                  <a:pt x="0" y="1841370"/>
                </a:lnTo>
                <a:lnTo>
                  <a:pt x="0" y="0"/>
                </a:lnTo>
                <a:close/>
              </a:path>
            </a:pathLst>
          </a:custGeom>
          <a:blipFill>
            <a:blip r:embed="rId4"/>
            <a:stretch>
              <a:fillRect l="0" t="0" r="0" b="0"/>
            </a:stretch>
          </a:blipFill>
        </p:spPr>
      </p:sp>
      <p:sp>
        <p:nvSpPr>
          <p:cNvPr name="Freeform 7" id="7"/>
          <p:cNvSpPr/>
          <p:nvPr/>
        </p:nvSpPr>
        <p:spPr>
          <a:xfrm flipH="false" flipV="false" rot="0">
            <a:off x="10948405" y="-44022"/>
            <a:ext cx="7339595" cy="11485625"/>
          </a:xfrm>
          <a:custGeom>
            <a:avLst/>
            <a:gdLst/>
            <a:ahLst/>
            <a:cxnLst/>
            <a:rect r="r" b="b" t="t" l="l"/>
            <a:pathLst>
              <a:path h="11485625" w="7339595">
                <a:moveTo>
                  <a:pt x="0" y="0"/>
                </a:moveTo>
                <a:lnTo>
                  <a:pt x="7339595" y="0"/>
                </a:lnTo>
                <a:lnTo>
                  <a:pt x="7339595" y="11485625"/>
                </a:lnTo>
                <a:lnTo>
                  <a:pt x="0" y="11485625"/>
                </a:lnTo>
                <a:lnTo>
                  <a:pt x="0" y="0"/>
                </a:lnTo>
                <a:close/>
              </a:path>
            </a:pathLst>
          </a:custGeom>
          <a:blipFill>
            <a:blip r:embed="rId5"/>
            <a:stretch>
              <a:fillRect l="0" t="0" r="0" b="0"/>
            </a:stretch>
          </a:blipFill>
        </p:spPr>
      </p:sp>
      <p:sp>
        <p:nvSpPr>
          <p:cNvPr name="TextBox 8" id="8"/>
          <p:cNvSpPr txBox="true"/>
          <p:nvPr/>
        </p:nvSpPr>
        <p:spPr>
          <a:xfrm rot="0">
            <a:off x="1028700" y="4057765"/>
            <a:ext cx="7650794" cy="1806575"/>
          </a:xfrm>
          <a:prstGeom prst="rect">
            <a:avLst/>
          </a:prstGeom>
        </p:spPr>
        <p:txBody>
          <a:bodyPr anchor="t" rtlCol="false" tIns="0" lIns="0" bIns="0" rIns="0">
            <a:spAutoFit/>
          </a:bodyPr>
          <a:lstStyle/>
          <a:p>
            <a:pPr algn="l">
              <a:lnSpc>
                <a:spcPts val="6999"/>
              </a:lnSpc>
            </a:pPr>
            <a:r>
              <a:rPr lang="en-US" sz="6999">
                <a:solidFill>
                  <a:srgbClr val="FFFFFF"/>
                </a:solidFill>
                <a:latin typeface="TT Norms Ultra-Bold"/>
              </a:rPr>
              <a:t>Điều khiển cổng </a:t>
            </a:r>
          </a:p>
          <a:p>
            <a:pPr algn="l" marL="0" indent="0" lvl="0">
              <a:lnSpc>
                <a:spcPts val="6999"/>
              </a:lnSpc>
              <a:spcBef>
                <a:spcPct val="0"/>
              </a:spcBef>
            </a:pPr>
            <a:r>
              <a:rPr lang="en-US" sz="6999">
                <a:solidFill>
                  <a:srgbClr val="FFFFFF"/>
                </a:solidFill>
                <a:latin typeface="TT Norms Ultra-Bold"/>
              </a:rPr>
              <a:t>bằng App</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46DBE"/>
        </a:solidFill>
      </p:bgPr>
    </p:bg>
    <p:spTree>
      <p:nvGrpSpPr>
        <p:cNvPr id="1" name=""/>
        <p:cNvGrpSpPr/>
        <p:nvPr/>
      </p:nvGrpSpPr>
      <p:grpSpPr>
        <a:xfrm>
          <a:off x="0" y="0"/>
          <a:ext cx="0" cy="0"/>
          <a:chOff x="0" y="0"/>
          <a:chExt cx="0" cy="0"/>
        </a:xfrm>
      </p:grpSpPr>
      <p:grpSp>
        <p:nvGrpSpPr>
          <p:cNvPr name="Group 2" id="2"/>
          <p:cNvGrpSpPr/>
          <p:nvPr/>
        </p:nvGrpSpPr>
        <p:grpSpPr>
          <a:xfrm rot="0">
            <a:off x="-1261283" y="3864287"/>
            <a:ext cx="14365158" cy="2050655"/>
            <a:chOff x="0" y="0"/>
            <a:chExt cx="13407095" cy="1913890"/>
          </a:xfrm>
        </p:grpSpPr>
        <p:sp>
          <p:nvSpPr>
            <p:cNvPr name="Freeform 3" id="3"/>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sp>
        <p:nvSpPr>
          <p:cNvPr name="Freeform 4" id="4"/>
          <p:cNvSpPr/>
          <p:nvPr/>
        </p:nvSpPr>
        <p:spPr>
          <a:xfrm flipH="false" flipV="false" rot="2262000">
            <a:off x="10875603" y="7948136"/>
            <a:ext cx="1277680" cy="1362858"/>
          </a:xfrm>
          <a:custGeom>
            <a:avLst/>
            <a:gdLst/>
            <a:ahLst/>
            <a:cxnLst/>
            <a:rect r="r" b="b" t="t" l="l"/>
            <a:pathLst>
              <a:path h="1362858" w="1277680">
                <a:moveTo>
                  <a:pt x="0" y="0"/>
                </a:moveTo>
                <a:lnTo>
                  <a:pt x="1277680" y="0"/>
                </a:lnTo>
                <a:lnTo>
                  <a:pt x="1277680" y="1362859"/>
                </a:lnTo>
                <a:lnTo>
                  <a:pt x="0" y="1362859"/>
                </a:lnTo>
                <a:lnTo>
                  <a:pt x="0" y="0"/>
                </a:lnTo>
                <a:close/>
              </a:path>
            </a:pathLst>
          </a:custGeom>
          <a:blipFill>
            <a:blip r:embed="rId2"/>
            <a:stretch>
              <a:fillRect l="0" t="0" r="0" b="0"/>
            </a:stretch>
          </a:blipFill>
        </p:spPr>
      </p:sp>
      <p:sp>
        <p:nvSpPr>
          <p:cNvPr name="Freeform 5" id="5"/>
          <p:cNvSpPr/>
          <p:nvPr/>
        </p:nvSpPr>
        <p:spPr>
          <a:xfrm flipH="false" flipV="false" rot="0">
            <a:off x="-355589" y="-1747436"/>
            <a:ext cx="2768578" cy="3406828"/>
          </a:xfrm>
          <a:custGeom>
            <a:avLst/>
            <a:gdLst/>
            <a:ahLst/>
            <a:cxnLst/>
            <a:rect r="r" b="b" t="t" l="l"/>
            <a:pathLst>
              <a:path h="3406828" w="2768578">
                <a:moveTo>
                  <a:pt x="0" y="0"/>
                </a:moveTo>
                <a:lnTo>
                  <a:pt x="2768578" y="0"/>
                </a:lnTo>
                <a:lnTo>
                  <a:pt x="2768578" y="3406828"/>
                </a:lnTo>
                <a:lnTo>
                  <a:pt x="0" y="3406828"/>
                </a:lnTo>
                <a:lnTo>
                  <a:pt x="0" y="0"/>
                </a:lnTo>
                <a:close/>
              </a:path>
            </a:pathLst>
          </a:custGeom>
          <a:blipFill>
            <a:blip r:embed="rId3"/>
            <a:stretch>
              <a:fillRect l="0" t="-40678" r="-64238" b="0"/>
            </a:stretch>
          </a:blipFill>
        </p:spPr>
      </p:sp>
      <p:sp>
        <p:nvSpPr>
          <p:cNvPr name="Freeform 6" id="6"/>
          <p:cNvSpPr/>
          <p:nvPr/>
        </p:nvSpPr>
        <p:spPr>
          <a:xfrm flipH="false" flipV="false" rot="0">
            <a:off x="11531554" y="9366315"/>
            <a:ext cx="1961512" cy="1841369"/>
          </a:xfrm>
          <a:custGeom>
            <a:avLst/>
            <a:gdLst/>
            <a:ahLst/>
            <a:cxnLst/>
            <a:rect r="r" b="b" t="t" l="l"/>
            <a:pathLst>
              <a:path h="1841369" w="1961512">
                <a:moveTo>
                  <a:pt x="0" y="0"/>
                </a:moveTo>
                <a:lnTo>
                  <a:pt x="1961512" y="0"/>
                </a:lnTo>
                <a:lnTo>
                  <a:pt x="1961512" y="1841370"/>
                </a:lnTo>
                <a:lnTo>
                  <a:pt x="0" y="1841370"/>
                </a:lnTo>
                <a:lnTo>
                  <a:pt x="0" y="0"/>
                </a:lnTo>
                <a:close/>
              </a:path>
            </a:pathLst>
          </a:custGeom>
          <a:blipFill>
            <a:blip r:embed="rId4"/>
            <a:stretch>
              <a:fillRect l="0" t="0" r="0" b="0"/>
            </a:stretch>
          </a:blipFill>
        </p:spPr>
      </p:sp>
      <p:sp>
        <p:nvSpPr>
          <p:cNvPr name="Freeform 7" id="7"/>
          <p:cNvSpPr/>
          <p:nvPr/>
        </p:nvSpPr>
        <p:spPr>
          <a:xfrm flipH="false" flipV="false" rot="0">
            <a:off x="9491505" y="-224949"/>
            <a:ext cx="8796495" cy="10736898"/>
          </a:xfrm>
          <a:custGeom>
            <a:avLst/>
            <a:gdLst/>
            <a:ahLst/>
            <a:cxnLst/>
            <a:rect r="r" b="b" t="t" l="l"/>
            <a:pathLst>
              <a:path h="10736898" w="8796495">
                <a:moveTo>
                  <a:pt x="0" y="0"/>
                </a:moveTo>
                <a:lnTo>
                  <a:pt x="8796495" y="0"/>
                </a:lnTo>
                <a:lnTo>
                  <a:pt x="8796495" y="10736898"/>
                </a:lnTo>
                <a:lnTo>
                  <a:pt x="0" y="10736898"/>
                </a:lnTo>
                <a:lnTo>
                  <a:pt x="0" y="0"/>
                </a:lnTo>
                <a:close/>
              </a:path>
            </a:pathLst>
          </a:custGeom>
          <a:blipFill>
            <a:blip r:embed="rId5"/>
            <a:stretch>
              <a:fillRect l="0" t="0" r="0" b="0"/>
            </a:stretch>
          </a:blipFill>
        </p:spPr>
      </p:sp>
      <p:sp>
        <p:nvSpPr>
          <p:cNvPr name="TextBox 8" id="8"/>
          <p:cNvSpPr txBox="true"/>
          <p:nvPr/>
        </p:nvSpPr>
        <p:spPr>
          <a:xfrm rot="0">
            <a:off x="1028700" y="4057765"/>
            <a:ext cx="10970855" cy="1806575"/>
          </a:xfrm>
          <a:prstGeom prst="rect">
            <a:avLst/>
          </a:prstGeom>
        </p:spPr>
        <p:txBody>
          <a:bodyPr anchor="t" rtlCol="false" tIns="0" lIns="0" bIns="0" rIns="0">
            <a:spAutoFit/>
          </a:bodyPr>
          <a:lstStyle/>
          <a:p>
            <a:pPr algn="l">
              <a:lnSpc>
                <a:spcPts val="6999"/>
              </a:lnSpc>
            </a:pPr>
            <a:r>
              <a:rPr lang="en-US" sz="6999">
                <a:solidFill>
                  <a:srgbClr val="FFFFFF"/>
                </a:solidFill>
                <a:latin typeface="TT Norms Ultra-Bold"/>
              </a:rPr>
              <a:t>Điều khiển cổng </a:t>
            </a:r>
          </a:p>
          <a:p>
            <a:pPr algn="l" marL="0" indent="0" lvl="0">
              <a:lnSpc>
                <a:spcPts val="6999"/>
              </a:lnSpc>
              <a:spcBef>
                <a:spcPct val="0"/>
              </a:spcBef>
            </a:pPr>
            <a:r>
              <a:rPr lang="en-US" sz="6999">
                <a:solidFill>
                  <a:srgbClr val="FFFFFF"/>
                </a:solidFill>
                <a:latin typeface="TT Norms Ultra-Bold"/>
              </a:rPr>
              <a:t>bằng thẻ từ</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46DBE"/>
        </a:solidFill>
      </p:bgPr>
    </p:bg>
    <p:spTree>
      <p:nvGrpSpPr>
        <p:cNvPr id="1" name=""/>
        <p:cNvGrpSpPr/>
        <p:nvPr/>
      </p:nvGrpSpPr>
      <p:grpSpPr>
        <a:xfrm>
          <a:off x="0" y="0"/>
          <a:ext cx="0" cy="0"/>
          <a:chOff x="0" y="0"/>
          <a:chExt cx="0" cy="0"/>
        </a:xfrm>
      </p:grpSpPr>
      <p:grpSp>
        <p:nvGrpSpPr>
          <p:cNvPr name="Group 2" id="2"/>
          <p:cNvGrpSpPr/>
          <p:nvPr/>
        </p:nvGrpSpPr>
        <p:grpSpPr>
          <a:xfrm rot="0">
            <a:off x="-1261283" y="3864287"/>
            <a:ext cx="14365158" cy="2050655"/>
            <a:chOff x="0" y="0"/>
            <a:chExt cx="13407095" cy="1913890"/>
          </a:xfrm>
        </p:grpSpPr>
        <p:sp>
          <p:nvSpPr>
            <p:cNvPr name="Freeform 3" id="3"/>
            <p:cNvSpPr/>
            <p:nvPr/>
          </p:nvSpPr>
          <p:spPr>
            <a:xfrm flipH="false" flipV="false" rot="0">
              <a:off x="0" y="0"/>
              <a:ext cx="13407095" cy="1913890"/>
            </a:xfrm>
            <a:custGeom>
              <a:avLst/>
              <a:gdLst/>
              <a:ahLst/>
              <a:cxnLst/>
              <a:rect r="r" b="b" t="t" l="l"/>
              <a:pathLst>
                <a:path h="1913890" w="13407095">
                  <a:moveTo>
                    <a:pt x="13407095" y="956945"/>
                  </a:moveTo>
                  <a:cubicBezTo>
                    <a:pt x="13407095" y="1485392"/>
                    <a:pt x="12978723" y="1913890"/>
                    <a:pt x="12450149" y="1913890"/>
                  </a:cubicBezTo>
                  <a:lnTo>
                    <a:pt x="956945" y="1913890"/>
                  </a:lnTo>
                  <a:cubicBezTo>
                    <a:pt x="428371" y="1913890"/>
                    <a:pt x="0" y="1485392"/>
                    <a:pt x="0" y="956945"/>
                  </a:cubicBezTo>
                  <a:cubicBezTo>
                    <a:pt x="0" y="428371"/>
                    <a:pt x="428371" y="0"/>
                    <a:pt x="956945" y="0"/>
                  </a:cubicBezTo>
                  <a:lnTo>
                    <a:pt x="12450149" y="0"/>
                  </a:lnTo>
                  <a:cubicBezTo>
                    <a:pt x="12978597" y="0"/>
                    <a:pt x="13407095" y="428371"/>
                    <a:pt x="13407095" y="956945"/>
                  </a:cubicBezTo>
                  <a:close/>
                </a:path>
              </a:pathLst>
            </a:custGeom>
            <a:solidFill>
              <a:srgbClr val="001A47"/>
            </a:solidFill>
          </p:spPr>
        </p:sp>
      </p:grpSp>
      <p:sp>
        <p:nvSpPr>
          <p:cNvPr name="Freeform 4" id="4"/>
          <p:cNvSpPr/>
          <p:nvPr/>
        </p:nvSpPr>
        <p:spPr>
          <a:xfrm flipH="false" flipV="false" rot="2262000">
            <a:off x="10875603" y="7948136"/>
            <a:ext cx="1277680" cy="1362858"/>
          </a:xfrm>
          <a:custGeom>
            <a:avLst/>
            <a:gdLst/>
            <a:ahLst/>
            <a:cxnLst/>
            <a:rect r="r" b="b" t="t" l="l"/>
            <a:pathLst>
              <a:path h="1362858" w="1277680">
                <a:moveTo>
                  <a:pt x="0" y="0"/>
                </a:moveTo>
                <a:lnTo>
                  <a:pt x="1277680" y="0"/>
                </a:lnTo>
                <a:lnTo>
                  <a:pt x="1277680" y="1362859"/>
                </a:lnTo>
                <a:lnTo>
                  <a:pt x="0" y="1362859"/>
                </a:lnTo>
                <a:lnTo>
                  <a:pt x="0" y="0"/>
                </a:lnTo>
                <a:close/>
              </a:path>
            </a:pathLst>
          </a:custGeom>
          <a:blipFill>
            <a:blip r:embed="rId2"/>
            <a:stretch>
              <a:fillRect l="0" t="0" r="0" b="0"/>
            </a:stretch>
          </a:blipFill>
        </p:spPr>
      </p:sp>
      <p:sp>
        <p:nvSpPr>
          <p:cNvPr name="Freeform 5" id="5"/>
          <p:cNvSpPr/>
          <p:nvPr/>
        </p:nvSpPr>
        <p:spPr>
          <a:xfrm flipH="false" flipV="false" rot="0">
            <a:off x="-355589" y="-1747436"/>
            <a:ext cx="2768578" cy="3406828"/>
          </a:xfrm>
          <a:custGeom>
            <a:avLst/>
            <a:gdLst/>
            <a:ahLst/>
            <a:cxnLst/>
            <a:rect r="r" b="b" t="t" l="l"/>
            <a:pathLst>
              <a:path h="3406828" w="2768578">
                <a:moveTo>
                  <a:pt x="0" y="0"/>
                </a:moveTo>
                <a:lnTo>
                  <a:pt x="2768578" y="0"/>
                </a:lnTo>
                <a:lnTo>
                  <a:pt x="2768578" y="3406828"/>
                </a:lnTo>
                <a:lnTo>
                  <a:pt x="0" y="3406828"/>
                </a:lnTo>
                <a:lnTo>
                  <a:pt x="0" y="0"/>
                </a:lnTo>
                <a:close/>
              </a:path>
            </a:pathLst>
          </a:custGeom>
          <a:blipFill>
            <a:blip r:embed="rId3"/>
            <a:stretch>
              <a:fillRect l="0" t="-40678" r="-64238" b="0"/>
            </a:stretch>
          </a:blipFill>
        </p:spPr>
      </p:sp>
      <p:sp>
        <p:nvSpPr>
          <p:cNvPr name="Freeform 6" id="6"/>
          <p:cNvSpPr/>
          <p:nvPr/>
        </p:nvSpPr>
        <p:spPr>
          <a:xfrm flipH="false" flipV="false" rot="0">
            <a:off x="11531554" y="9366315"/>
            <a:ext cx="1961512" cy="1841369"/>
          </a:xfrm>
          <a:custGeom>
            <a:avLst/>
            <a:gdLst/>
            <a:ahLst/>
            <a:cxnLst/>
            <a:rect r="r" b="b" t="t" l="l"/>
            <a:pathLst>
              <a:path h="1841369" w="1961512">
                <a:moveTo>
                  <a:pt x="0" y="0"/>
                </a:moveTo>
                <a:lnTo>
                  <a:pt x="1961512" y="0"/>
                </a:lnTo>
                <a:lnTo>
                  <a:pt x="1961512" y="1841370"/>
                </a:lnTo>
                <a:lnTo>
                  <a:pt x="0" y="1841370"/>
                </a:lnTo>
                <a:lnTo>
                  <a:pt x="0" y="0"/>
                </a:lnTo>
                <a:close/>
              </a:path>
            </a:pathLst>
          </a:custGeom>
          <a:blipFill>
            <a:blip r:embed="rId4"/>
            <a:stretch>
              <a:fillRect l="0" t="0" r="0" b="0"/>
            </a:stretch>
          </a:blipFill>
        </p:spPr>
      </p:sp>
      <p:sp>
        <p:nvSpPr>
          <p:cNvPr name="Freeform 7" id="7"/>
          <p:cNvSpPr/>
          <p:nvPr/>
        </p:nvSpPr>
        <p:spPr>
          <a:xfrm flipH="false" flipV="false" rot="0">
            <a:off x="10592266" y="-44022"/>
            <a:ext cx="7695734" cy="10287000"/>
          </a:xfrm>
          <a:custGeom>
            <a:avLst/>
            <a:gdLst/>
            <a:ahLst/>
            <a:cxnLst/>
            <a:rect r="r" b="b" t="t" l="l"/>
            <a:pathLst>
              <a:path h="10287000" w="7695734">
                <a:moveTo>
                  <a:pt x="0" y="0"/>
                </a:moveTo>
                <a:lnTo>
                  <a:pt x="7695734" y="0"/>
                </a:lnTo>
                <a:lnTo>
                  <a:pt x="7695734" y="10287000"/>
                </a:lnTo>
                <a:lnTo>
                  <a:pt x="0" y="10287000"/>
                </a:lnTo>
                <a:lnTo>
                  <a:pt x="0" y="0"/>
                </a:lnTo>
                <a:close/>
              </a:path>
            </a:pathLst>
          </a:custGeom>
          <a:blipFill>
            <a:blip r:embed="rId5"/>
            <a:stretch>
              <a:fillRect l="-1" t="0" r="0" b="0"/>
            </a:stretch>
          </a:blipFill>
        </p:spPr>
      </p:sp>
      <p:sp>
        <p:nvSpPr>
          <p:cNvPr name="TextBox 8" id="8"/>
          <p:cNvSpPr txBox="true"/>
          <p:nvPr/>
        </p:nvSpPr>
        <p:spPr>
          <a:xfrm rot="0">
            <a:off x="435869" y="4057765"/>
            <a:ext cx="10970855" cy="1806575"/>
          </a:xfrm>
          <a:prstGeom prst="rect">
            <a:avLst/>
          </a:prstGeom>
        </p:spPr>
        <p:txBody>
          <a:bodyPr anchor="t" rtlCol="false" tIns="0" lIns="0" bIns="0" rIns="0">
            <a:spAutoFit/>
          </a:bodyPr>
          <a:lstStyle/>
          <a:p>
            <a:pPr algn="l">
              <a:lnSpc>
                <a:spcPts val="6999"/>
              </a:lnSpc>
            </a:pPr>
            <a:r>
              <a:rPr lang="en-US" sz="6999">
                <a:solidFill>
                  <a:srgbClr val="FFFFFF"/>
                </a:solidFill>
                <a:latin typeface="TT Norms Ultra-Bold"/>
              </a:rPr>
              <a:t>Hiển thị trạng thái </a:t>
            </a:r>
          </a:p>
          <a:p>
            <a:pPr algn="l" marL="0" indent="0" lvl="0">
              <a:lnSpc>
                <a:spcPts val="6999"/>
              </a:lnSpc>
              <a:spcBef>
                <a:spcPct val="0"/>
              </a:spcBef>
            </a:pPr>
            <a:r>
              <a:rPr lang="en-US" sz="6999">
                <a:solidFill>
                  <a:srgbClr val="FFFFFF"/>
                </a:solidFill>
                <a:latin typeface="TT Norms Ultra-Bold"/>
              </a:rPr>
              <a:t>bãi đổ</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B9E1FF"/>
        </a:solidFill>
      </p:bgPr>
    </p:bg>
    <p:spTree>
      <p:nvGrpSpPr>
        <p:cNvPr id="1" name=""/>
        <p:cNvGrpSpPr/>
        <p:nvPr/>
      </p:nvGrpSpPr>
      <p:grpSpPr>
        <a:xfrm>
          <a:off x="0" y="0"/>
          <a:ext cx="0" cy="0"/>
          <a:chOff x="0" y="0"/>
          <a:chExt cx="0" cy="0"/>
        </a:xfrm>
      </p:grpSpPr>
      <p:grpSp>
        <p:nvGrpSpPr>
          <p:cNvPr name="Group 2" id="2"/>
          <p:cNvGrpSpPr/>
          <p:nvPr/>
        </p:nvGrpSpPr>
        <p:grpSpPr>
          <a:xfrm rot="0">
            <a:off x="866775" y="-3133725"/>
            <a:ext cx="16554450" cy="16554450"/>
            <a:chOff x="0" y="0"/>
            <a:chExt cx="6350000" cy="6350000"/>
          </a:xfrm>
        </p:grpSpPr>
        <p:sp>
          <p:nvSpPr>
            <p:cNvPr name="Freeform 3" id="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FF5FB"/>
            </a:solidFill>
          </p:spPr>
        </p:sp>
      </p:grpSp>
      <p:sp>
        <p:nvSpPr>
          <p:cNvPr name="Freeform 4" id="4"/>
          <p:cNvSpPr/>
          <p:nvPr/>
        </p:nvSpPr>
        <p:spPr>
          <a:xfrm flipH="false" flipV="false" rot="802546">
            <a:off x="424221" y="2854610"/>
            <a:ext cx="1208958" cy="1289555"/>
          </a:xfrm>
          <a:custGeom>
            <a:avLst/>
            <a:gdLst/>
            <a:ahLst/>
            <a:cxnLst/>
            <a:rect r="r" b="b" t="t" l="l"/>
            <a:pathLst>
              <a:path h="1289555" w="1208958">
                <a:moveTo>
                  <a:pt x="0" y="0"/>
                </a:moveTo>
                <a:lnTo>
                  <a:pt x="1208958" y="0"/>
                </a:lnTo>
                <a:lnTo>
                  <a:pt x="1208958" y="1289556"/>
                </a:lnTo>
                <a:lnTo>
                  <a:pt x="0" y="1289556"/>
                </a:lnTo>
                <a:lnTo>
                  <a:pt x="0" y="0"/>
                </a:lnTo>
                <a:close/>
              </a:path>
            </a:pathLst>
          </a:custGeom>
          <a:blipFill>
            <a:blip r:embed="rId2"/>
            <a:stretch>
              <a:fillRect l="0" t="0" r="0" b="0"/>
            </a:stretch>
          </a:blipFill>
        </p:spPr>
      </p:sp>
      <p:sp>
        <p:nvSpPr>
          <p:cNvPr name="Freeform 5" id="5"/>
          <p:cNvSpPr/>
          <p:nvPr/>
        </p:nvSpPr>
        <p:spPr>
          <a:xfrm flipH="false" flipV="false" rot="-1445491">
            <a:off x="1516509" y="-67644"/>
            <a:ext cx="1826839" cy="3573279"/>
          </a:xfrm>
          <a:custGeom>
            <a:avLst/>
            <a:gdLst/>
            <a:ahLst/>
            <a:cxnLst/>
            <a:rect r="r" b="b" t="t" l="l"/>
            <a:pathLst>
              <a:path h="3573279" w="1826839">
                <a:moveTo>
                  <a:pt x="0" y="0"/>
                </a:moveTo>
                <a:lnTo>
                  <a:pt x="1826839" y="0"/>
                </a:lnTo>
                <a:lnTo>
                  <a:pt x="1826839" y="3573279"/>
                </a:lnTo>
                <a:lnTo>
                  <a:pt x="0" y="3573279"/>
                </a:lnTo>
                <a:lnTo>
                  <a:pt x="0" y="0"/>
                </a:lnTo>
                <a:close/>
              </a:path>
            </a:pathLst>
          </a:custGeom>
          <a:blipFill>
            <a:blip r:embed="rId3"/>
            <a:stretch>
              <a:fillRect l="0" t="0" r="0" b="0"/>
            </a:stretch>
          </a:blipFill>
        </p:spPr>
      </p:sp>
      <p:sp>
        <p:nvSpPr>
          <p:cNvPr name="Freeform 6" id="6"/>
          <p:cNvSpPr/>
          <p:nvPr/>
        </p:nvSpPr>
        <p:spPr>
          <a:xfrm flipH="false" flipV="false" rot="0">
            <a:off x="2429929" y="1276891"/>
            <a:ext cx="1011971" cy="884209"/>
          </a:xfrm>
          <a:custGeom>
            <a:avLst/>
            <a:gdLst/>
            <a:ahLst/>
            <a:cxnLst/>
            <a:rect r="r" b="b" t="t" l="l"/>
            <a:pathLst>
              <a:path h="884209" w="1011971">
                <a:moveTo>
                  <a:pt x="0" y="0"/>
                </a:moveTo>
                <a:lnTo>
                  <a:pt x="1011970" y="0"/>
                </a:lnTo>
                <a:lnTo>
                  <a:pt x="1011970" y="884209"/>
                </a:lnTo>
                <a:lnTo>
                  <a:pt x="0" y="884209"/>
                </a:lnTo>
                <a:lnTo>
                  <a:pt x="0" y="0"/>
                </a:lnTo>
                <a:close/>
              </a:path>
            </a:pathLst>
          </a:custGeom>
          <a:blipFill>
            <a:blip r:embed="rId4"/>
            <a:stretch>
              <a:fillRect l="0" t="0" r="0" b="0"/>
            </a:stretch>
          </a:blipFill>
        </p:spPr>
      </p:sp>
      <p:sp>
        <p:nvSpPr>
          <p:cNvPr name="Freeform 7" id="7"/>
          <p:cNvSpPr/>
          <p:nvPr/>
        </p:nvSpPr>
        <p:spPr>
          <a:xfrm flipH="true" flipV="false" rot="0">
            <a:off x="13655934" y="7089922"/>
            <a:ext cx="6306403" cy="6892244"/>
          </a:xfrm>
          <a:custGeom>
            <a:avLst/>
            <a:gdLst/>
            <a:ahLst/>
            <a:cxnLst/>
            <a:rect r="r" b="b" t="t" l="l"/>
            <a:pathLst>
              <a:path h="6892244" w="6306403">
                <a:moveTo>
                  <a:pt x="6306403" y="0"/>
                </a:moveTo>
                <a:lnTo>
                  <a:pt x="0" y="0"/>
                </a:lnTo>
                <a:lnTo>
                  <a:pt x="0" y="6892244"/>
                </a:lnTo>
                <a:lnTo>
                  <a:pt x="6306403" y="6892244"/>
                </a:lnTo>
                <a:lnTo>
                  <a:pt x="6306403" y="0"/>
                </a:lnTo>
                <a:close/>
              </a:path>
            </a:pathLst>
          </a:custGeom>
          <a:blipFill>
            <a:blip r:embed="rId5"/>
            <a:stretch>
              <a:fillRect l="0" t="0" r="0" b="0"/>
            </a:stretch>
          </a:blipFill>
        </p:spPr>
      </p:sp>
      <p:sp>
        <p:nvSpPr>
          <p:cNvPr name="Freeform 8" id="8"/>
          <p:cNvSpPr/>
          <p:nvPr/>
        </p:nvSpPr>
        <p:spPr>
          <a:xfrm flipH="false" flipV="false" rot="0">
            <a:off x="16913199" y="5463492"/>
            <a:ext cx="1120115" cy="1118715"/>
          </a:xfrm>
          <a:custGeom>
            <a:avLst/>
            <a:gdLst/>
            <a:ahLst/>
            <a:cxnLst/>
            <a:rect r="r" b="b" t="t" l="l"/>
            <a:pathLst>
              <a:path h="1118715" w="1120115">
                <a:moveTo>
                  <a:pt x="0" y="0"/>
                </a:moveTo>
                <a:lnTo>
                  <a:pt x="1120116" y="0"/>
                </a:lnTo>
                <a:lnTo>
                  <a:pt x="1120116" y="1118715"/>
                </a:lnTo>
                <a:lnTo>
                  <a:pt x="0" y="1118715"/>
                </a:lnTo>
                <a:lnTo>
                  <a:pt x="0" y="0"/>
                </a:lnTo>
                <a:close/>
              </a:path>
            </a:pathLst>
          </a:custGeom>
          <a:blipFill>
            <a:blip r:embed="rId6"/>
            <a:stretch>
              <a:fillRect l="0" t="0" r="0" b="0"/>
            </a:stretch>
          </a:blipFill>
        </p:spPr>
      </p:sp>
      <p:sp>
        <p:nvSpPr>
          <p:cNvPr name="TextBox 9" id="9"/>
          <p:cNvSpPr txBox="true"/>
          <p:nvPr/>
        </p:nvSpPr>
        <p:spPr>
          <a:xfrm rot="0">
            <a:off x="3729073" y="2979913"/>
            <a:ext cx="10829854" cy="3378200"/>
          </a:xfrm>
          <a:prstGeom prst="rect">
            <a:avLst/>
          </a:prstGeom>
        </p:spPr>
        <p:txBody>
          <a:bodyPr anchor="t" rtlCol="false" tIns="0" lIns="0" bIns="0" rIns="0">
            <a:spAutoFit/>
          </a:bodyPr>
          <a:lstStyle/>
          <a:p>
            <a:pPr algn="ctr" marL="0" indent="0" lvl="0">
              <a:lnSpc>
                <a:spcPts val="12999"/>
              </a:lnSpc>
              <a:spcBef>
                <a:spcPct val="0"/>
              </a:spcBef>
            </a:pPr>
            <a:r>
              <a:rPr lang="en-US" sz="12999">
                <a:solidFill>
                  <a:srgbClr val="001A47"/>
                </a:solidFill>
                <a:latin typeface="TT Norms Ultra-Bold"/>
              </a:rPr>
              <a:t>Thanks for listening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11466" y="490269"/>
            <a:ext cx="9047056" cy="1482845"/>
            <a:chOff x="0" y="0"/>
            <a:chExt cx="8443676" cy="1383949"/>
          </a:xfrm>
        </p:grpSpPr>
        <p:sp>
          <p:nvSpPr>
            <p:cNvPr name="Freeform 3" id="3"/>
            <p:cNvSpPr/>
            <p:nvPr/>
          </p:nvSpPr>
          <p:spPr>
            <a:xfrm flipH="false" flipV="false" rot="0">
              <a:off x="0" y="0"/>
              <a:ext cx="8443676" cy="1383949"/>
            </a:xfrm>
            <a:custGeom>
              <a:avLst/>
              <a:gdLst/>
              <a:ahLst/>
              <a:cxnLst/>
              <a:rect r="r" b="b" t="t" l="l"/>
              <a:pathLst>
                <a:path h="1383949" w="8443676">
                  <a:moveTo>
                    <a:pt x="8443676" y="691975"/>
                  </a:moveTo>
                  <a:cubicBezTo>
                    <a:pt x="8443676" y="955451"/>
                    <a:pt x="8015305" y="1383949"/>
                    <a:pt x="7486731" y="1383949"/>
                  </a:cubicBezTo>
                  <a:lnTo>
                    <a:pt x="956945" y="1383949"/>
                  </a:lnTo>
                  <a:cubicBezTo>
                    <a:pt x="428371" y="1383949"/>
                    <a:pt x="0" y="955451"/>
                    <a:pt x="0" y="691975"/>
                  </a:cubicBezTo>
                  <a:cubicBezTo>
                    <a:pt x="0" y="428371"/>
                    <a:pt x="428371" y="0"/>
                    <a:pt x="956945" y="0"/>
                  </a:cubicBezTo>
                  <a:lnTo>
                    <a:pt x="7486731" y="0"/>
                  </a:lnTo>
                  <a:cubicBezTo>
                    <a:pt x="8015178" y="0"/>
                    <a:pt x="8443676" y="428371"/>
                    <a:pt x="8443676" y="691975"/>
                  </a:cubicBezTo>
                  <a:close/>
                </a:path>
              </a:pathLst>
            </a:custGeom>
            <a:solidFill>
              <a:srgbClr val="001A47"/>
            </a:solidFill>
          </p:spPr>
        </p:sp>
      </p:grpSp>
      <p:sp>
        <p:nvSpPr>
          <p:cNvPr name="TextBox 4" id="4"/>
          <p:cNvSpPr txBox="true"/>
          <p:nvPr/>
        </p:nvSpPr>
        <p:spPr>
          <a:xfrm rot="0">
            <a:off x="0" y="2134965"/>
            <a:ext cx="10977466" cy="7463764"/>
          </a:xfrm>
          <a:prstGeom prst="rect">
            <a:avLst/>
          </a:prstGeom>
        </p:spPr>
        <p:txBody>
          <a:bodyPr anchor="t" rtlCol="false" tIns="0" lIns="0" bIns="0" rIns="0">
            <a:spAutoFit/>
          </a:bodyPr>
          <a:lstStyle/>
          <a:p>
            <a:pPr algn="l" marL="755649" indent="-377824" lvl="1">
              <a:lnSpc>
                <a:spcPts val="5949"/>
              </a:lnSpc>
              <a:buFont typeface="Arial"/>
              <a:buChar char="•"/>
            </a:pPr>
            <a:r>
              <a:rPr lang="en-US" sz="3499">
                <a:solidFill>
                  <a:srgbClr val="001A47"/>
                </a:solidFill>
                <a:latin typeface="TT Norms"/>
              </a:rPr>
              <a:t>Là động cơ điện đồng bộ, không chổi than, nhận xung tín hiệu số để quay trục.</a:t>
            </a:r>
          </a:p>
          <a:p>
            <a:pPr algn="l" marL="755649" indent="-377824" lvl="1">
              <a:lnSpc>
                <a:spcPts val="5949"/>
              </a:lnSpc>
              <a:buFont typeface="Arial"/>
              <a:buChar char="•"/>
            </a:pPr>
            <a:r>
              <a:rPr lang="en-US" sz="3499">
                <a:solidFill>
                  <a:srgbClr val="001A47"/>
                </a:solidFill>
                <a:latin typeface="TT Norms"/>
              </a:rPr>
              <a:t>Chia thành nhiều bước, mỗi bước có cùng độ dài.</a:t>
            </a:r>
          </a:p>
          <a:p>
            <a:pPr algn="l" marL="755649" indent="-377824" lvl="1">
              <a:lnSpc>
                <a:spcPts val="5949"/>
              </a:lnSpc>
              <a:buFont typeface="Arial"/>
              <a:buChar char="•"/>
            </a:pPr>
            <a:r>
              <a:rPr lang="en-US" sz="3499">
                <a:solidFill>
                  <a:srgbClr val="001A47"/>
                </a:solidFill>
                <a:latin typeface="TT Norms"/>
              </a:rPr>
              <a:t>Chỉ nhận 1 xung và quay 1 bước tại 1 thời điểm.</a:t>
            </a:r>
          </a:p>
          <a:p>
            <a:pPr algn="l" marL="755649" indent="-377824" lvl="1">
              <a:lnSpc>
                <a:spcPts val="5949"/>
              </a:lnSpc>
              <a:buFont typeface="Arial"/>
              <a:buChar char="•"/>
            </a:pPr>
            <a:r>
              <a:rPr lang="en-US" sz="3499">
                <a:solidFill>
                  <a:srgbClr val="001A47"/>
                </a:solidFill>
                <a:latin typeface="TT Norms"/>
              </a:rPr>
              <a:t>Tần số xung điều khiển quyết định vận tốc quay</a:t>
            </a:r>
          </a:p>
          <a:p>
            <a:pPr algn="l" marL="755649" indent="-377824" lvl="1">
              <a:lnSpc>
                <a:spcPts val="5949"/>
              </a:lnSpc>
              <a:buFont typeface="Arial"/>
              <a:buChar char="•"/>
            </a:pPr>
            <a:r>
              <a:rPr lang="en-US" sz="3499">
                <a:solidFill>
                  <a:srgbClr val="001A47"/>
                </a:solidFill>
                <a:latin typeface="TT Norms"/>
              </a:rPr>
              <a:t>Chi phí thấp, độ tin cậy cao, mô men lớn tại tốc độ thấp.</a:t>
            </a:r>
          </a:p>
          <a:p>
            <a:pPr algn="l" marL="755649" indent="-377824" lvl="1">
              <a:lnSpc>
                <a:spcPts val="5949"/>
              </a:lnSpc>
              <a:buFont typeface="Arial"/>
              <a:buChar char="•"/>
            </a:pPr>
            <a:r>
              <a:rPr lang="en-US" sz="3499">
                <a:solidFill>
                  <a:srgbClr val="001A47"/>
                </a:solidFill>
                <a:latin typeface="TT Norms"/>
              </a:rPr>
              <a:t>Khi dừng, động cơ vẫn giữ nguyên mô men.</a:t>
            </a:r>
          </a:p>
          <a:p>
            <a:pPr algn="l" marL="755649" indent="-377824" lvl="1">
              <a:lnSpc>
                <a:spcPts val="5949"/>
              </a:lnSpc>
              <a:buFont typeface="Arial"/>
              <a:buChar char="•"/>
            </a:pPr>
            <a:r>
              <a:rPr lang="en-US" sz="3499">
                <a:solidFill>
                  <a:srgbClr val="001A47"/>
                </a:solidFill>
                <a:latin typeface="TT Norms"/>
              </a:rPr>
              <a:t>Cấu trúc chắc chắn, sử dụng được trong nhiều môi trường khác nhau.</a:t>
            </a:r>
          </a:p>
        </p:txBody>
      </p:sp>
      <p:sp>
        <p:nvSpPr>
          <p:cNvPr name="Freeform 5" id="5"/>
          <p:cNvSpPr/>
          <p:nvPr/>
        </p:nvSpPr>
        <p:spPr>
          <a:xfrm flipH="true" flipV="true" rot="0">
            <a:off x="8190210" y="-2257340"/>
            <a:ext cx="10679191" cy="9108460"/>
          </a:xfrm>
          <a:custGeom>
            <a:avLst/>
            <a:gdLst/>
            <a:ahLst/>
            <a:cxnLst/>
            <a:rect r="r" b="b" t="t" l="l"/>
            <a:pathLst>
              <a:path h="9108460" w="10679191">
                <a:moveTo>
                  <a:pt x="10679191" y="9108460"/>
                </a:moveTo>
                <a:lnTo>
                  <a:pt x="0" y="9108460"/>
                </a:lnTo>
                <a:lnTo>
                  <a:pt x="0" y="0"/>
                </a:lnTo>
                <a:lnTo>
                  <a:pt x="10679191" y="0"/>
                </a:lnTo>
                <a:lnTo>
                  <a:pt x="10679191" y="9108460"/>
                </a:lnTo>
                <a:close/>
              </a:path>
            </a:pathLst>
          </a:custGeom>
          <a:blipFill>
            <a:blip r:embed="rId2">
              <a:alphaModFix amt="82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1223199" y="2296890"/>
            <a:ext cx="6863799" cy="6775644"/>
            <a:chOff x="0" y="0"/>
            <a:chExt cx="9151732" cy="9034192"/>
          </a:xfrm>
        </p:grpSpPr>
        <p:grpSp>
          <p:nvGrpSpPr>
            <p:cNvPr name="Group 7" id="7"/>
            <p:cNvGrpSpPr/>
            <p:nvPr/>
          </p:nvGrpSpPr>
          <p:grpSpPr>
            <a:xfrm rot="0">
              <a:off x="0" y="0"/>
              <a:ext cx="9151732" cy="9034192"/>
              <a:chOff x="0" y="0"/>
              <a:chExt cx="1807750" cy="1784532"/>
            </a:xfrm>
          </p:grpSpPr>
          <p:sp>
            <p:nvSpPr>
              <p:cNvPr name="Freeform 8" id="8"/>
              <p:cNvSpPr/>
              <p:nvPr/>
            </p:nvSpPr>
            <p:spPr>
              <a:xfrm flipH="false" flipV="false" rot="0">
                <a:off x="0" y="0"/>
                <a:ext cx="1807750" cy="1784532"/>
              </a:xfrm>
              <a:custGeom>
                <a:avLst/>
                <a:gdLst/>
                <a:ahLst/>
                <a:cxnLst/>
                <a:rect r="r" b="b" t="t" l="l"/>
                <a:pathLst>
                  <a:path h="1784532" w="1807750">
                    <a:moveTo>
                      <a:pt x="0" y="0"/>
                    </a:moveTo>
                    <a:lnTo>
                      <a:pt x="1807750" y="0"/>
                    </a:lnTo>
                    <a:lnTo>
                      <a:pt x="1807750" y="1784532"/>
                    </a:lnTo>
                    <a:lnTo>
                      <a:pt x="0" y="1784532"/>
                    </a:lnTo>
                    <a:close/>
                  </a:path>
                </a:pathLst>
              </a:custGeom>
              <a:solidFill>
                <a:srgbClr val="001A47"/>
              </a:solidFill>
            </p:spPr>
          </p:sp>
          <p:sp>
            <p:nvSpPr>
              <p:cNvPr name="TextBox 9" id="9"/>
              <p:cNvSpPr txBox="true"/>
              <p:nvPr/>
            </p:nvSpPr>
            <p:spPr>
              <a:xfrm>
                <a:off x="0" y="-38100"/>
                <a:ext cx="1807750" cy="1822632"/>
              </a:xfrm>
              <a:prstGeom prst="rect">
                <a:avLst/>
              </a:prstGeom>
            </p:spPr>
            <p:txBody>
              <a:bodyPr anchor="ctr" rtlCol="false" tIns="50800" lIns="50800" bIns="50800" rIns="50800"/>
              <a:lstStyle/>
              <a:p>
                <a:pPr algn="ctr">
                  <a:lnSpc>
                    <a:spcPts val="2799"/>
                  </a:lnSpc>
                </a:pPr>
              </a:p>
            </p:txBody>
          </p:sp>
        </p:grpSp>
        <p:sp>
          <p:nvSpPr>
            <p:cNvPr name="Freeform 10" id="10"/>
            <p:cNvSpPr/>
            <p:nvPr/>
          </p:nvSpPr>
          <p:spPr>
            <a:xfrm flipH="false" flipV="false" rot="0">
              <a:off x="217280" y="179245"/>
              <a:ext cx="8682056" cy="8720593"/>
            </a:xfrm>
            <a:custGeom>
              <a:avLst/>
              <a:gdLst/>
              <a:ahLst/>
              <a:cxnLst/>
              <a:rect r="r" b="b" t="t" l="l"/>
              <a:pathLst>
                <a:path h="8720593" w="8682056">
                  <a:moveTo>
                    <a:pt x="0" y="0"/>
                  </a:moveTo>
                  <a:lnTo>
                    <a:pt x="8682056" y="0"/>
                  </a:lnTo>
                  <a:lnTo>
                    <a:pt x="8682056" y="8720593"/>
                  </a:lnTo>
                  <a:lnTo>
                    <a:pt x="0" y="8720593"/>
                  </a:lnTo>
                  <a:lnTo>
                    <a:pt x="0" y="0"/>
                  </a:lnTo>
                  <a:close/>
                </a:path>
              </a:pathLst>
            </a:custGeom>
            <a:blipFill>
              <a:blip r:embed="rId4"/>
              <a:stretch>
                <a:fillRect l="0" t="0" r="-443" b="0"/>
              </a:stretch>
            </a:blipFill>
          </p:spPr>
        </p:sp>
      </p:grpSp>
      <p:sp>
        <p:nvSpPr>
          <p:cNvPr name="TextBox 11" id="11"/>
          <p:cNvSpPr txBox="true"/>
          <p:nvPr/>
        </p:nvSpPr>
        <p:spPr>
          <a:xfrm rot="0">
            <a:off x="1109152" y="919033"/>
            <a:ext cx="10970855" cy="800735"/>
          </a:xfrm>
          <a:prstGeom prst="rect">
            <a:avLst/>
          </a:prstGeom>
        </p:spPr>
        <p:txBody>
          <a:bodyPr anchor="t" rtlCol="false" tIns="0" lIns="0" bIns="0" rIns="0">
            <a:spAutoFit/>
          </a:bodyPr>
          <a:lstStyle/>
          <a:p>
            <a:pPr algn="l" marL="0" indent="0" lvl="0">
              <a:lnSpc>
                <a:spcPts val="6024"/>
              </a:lnSpc>
              <a:spcBef>
                <a:spcPct val="0"/>
              </a:spcBef>
            </a:pPr>
            <a:r>
              <a:rPr lang="en-US" sz="6024">
                <a:solidFill>
                  <a:srgbClr val="FFFFFF"/>
                </a:solidFill>
                <a:latin typeface="TT Norms Bold"/>
              </a:rPr>
              <a:t>Động cơ bước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B9E1FF"/>
        </a:solidFill>
      </p:bgPr>
    </p:bg>
    <p:spTree>
      <p:nvGrpSpPr>
        <p:cNvPr id="1" name=""/>
        <p:cNvGrpSpPr/>
        <p:nvPr/>
      </p:nvGrpSpPr>
      <p:grpSpPr>
        <a:xfrm>
          <a:off x="0" y="0"/>
          <a:ext cx="0" cy="0"/>
          <a:chOff x="0" y="0"/>
          <a:chExt cx="0" cy="0"/>
        </a:xfrm>
      </p:grpSpPr>
      <p:grpSp>
        <p:nvGrpSpPr>
          <p:cNvPr name="Group 2" id="2"/>
          <p:cNvGrpSpPr/>
          <p:nvPr/>
        </p:nvGrpSpPr>
        <p:grpSpPr>
          <a:xfrm rot="0">
            <a:off x="9144000" y="0"/>
            <a:ext cx="19295599" cy="10631692"/>
            <a:chOff x="0" y="0"/>
            <a:chExt cx="5081968" cy="2800116"/>
          </a:xfrm>
        </p:grpSpPr>
        <p:sp>
          <p:nvSpPr>
            <p:cNvPr name="Freeform 3" id="3"/>
            <p:cNvSpPr/>
            <p:nvPr/>
          </p:nvSpPr>
          <p:spPr>
            <a:xfrm flipH="false" flipV="false" rot="0">
              <a:off x="0" y="0"/>
              <a:ext cx="5081968" cy="2800116"/>
            </a:xfrm>
            <a:custGeom>
              <a:avLst/>
              <a:gdLst/>
              <a:ahLst/>
              <a:cxnLst/>
              <a:rect r="r" b="b" t="t" l="l"/>
              <a:pathLst>
                <a:path h="2800116" w="5081968">
                  <a:moveTo>
                    <a:pt x="0" y="0"/>
                  </a:moveTo>
                  <a:lnTo>
                    <a:pt x="5081968" y="0"/>
                  </a:lnTo>
                  <a:lnTo>
                    <a:pt x="5081968" y="2800116"/>
                  </a:lnTo>
                  <a:lnTo>
                    <a:pt x="0" y="2800116"/>
                  </a:lnTo>
                  <a:close/>
                </a:path>
              </a:pathLst>
            </a:custGeom>
            <a:solidFill>
              <a:srgbClr val="001A47"/>
            </a:solidFill>
          </p:spPr>
        </p:sp>
        <p:sp>
          <p:nvSpPr>
            <p:cNvPr name="TextBox 4" id="4"/>
            <p:cNvSpPr txBox="true"/>
            <p:nvPr/>
          </p:nvSpPr>
          <p:spPr>
            <a:xfrm>
              <a:off x="0" y="-38100"/>
              <a:ext cx="5081968" cy="2838216"/>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9144000" y="-1496286"/>
            <a:ext cx="9140772" cy="13279572"/>
          </a:xfrm>
          <a:custGeom>
            <a:avLst/>
            <a:gdLst/>
            <a:ahLst/>
            <a:cxnLst/>
            <a:rect r="r" b="b" t="t" l="l"/>
            <a:pathLst>
              <a:path h="13279572" w="9140772">
                <a:moveTo>
                  <a:pt x="0" y="0"/>
                </a:moveTo>
                <a:lnTo>
                  <a:pt x="9140772" y="0"/>
                </a:lnTo>
                <a:lnTo>
                  <a:pt x="9140772" y="13279572"/>
                </a:lnTo>
                <a:lnTo>
                  <a:pt x="0" y="13279572"/>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807659" y="2725888"/>
            <a:ext cx="8189930" cy="5514828"/>
          </a:xfrm>
          <a:custGeom>
            <a:avLst/>
            <a:gdLst/>
            <a:ahLst/>
            <a:cxnLst/>
            <a:rect r="r" b="b" t="t" l="l"/>
            <a:pathLst>
              <a:path h="5514828" w="8189930">
                <a:moveTo>
                  <a:pt x="0" y="0"/>
                </a:moveTo>
                <a:lnTo>
                  <a:pt x="8189931" y="0"/>
                </a:lnTo>
                <a:lnTo>
                  <a:pt x="8189931" y="5514828"/>
                </a:lnTo>
                <a:lnTo>
                  <a:pt x="0" y="5514828"/>
                </a:lnTo>
                <a:lnTo>
                  <a:pt x="0" y="0"/>
                </a:lnTo>
                <a:close/>
              </a:path>
            </a:pathLst>
          </a:custGeom>
          <a:blipFill>
            <a:blip r:embed="rId4"/>
            <a:stretch>
              <a:fillRect l="0" t="0" r="0" b="0"/>
            </a:stretch>
          </a:blipFill>
        </p:spPr>
      </p:sp>
      <p:sp>
        <p:nvSpPr>
          <p:cNvPr name="Freeform 7" id="7"/>
          <p:cNvSpPr/>
          <p:nvPr/>
        </p:nvSpPr>
        <p:spPr>
          <a:xfrm flipH="false" flipV="false" rot="0">
            <a:off x="-119923" y="7724282"/>
            <a:ext cx="9675801" cy="3068035"/>
          </a:xfrm>
          <a:custGeom>
            <a:avLst/>
            <a:gdLst/>
            <a:ahLst/>
            <a:cxnLst/>
            <a:rect r="r" b="b" t="t" l="l"/>
            <a:pathLst>
              <a:path h="3068035" w="9675801">
                <a:moveTo>
                  <a:pt x="0" y="0"/>
                </a:moveTo>
                <a:lnTo>
                  <a:pt x="9675802" y="0"/>
                </a:lnTo>
                <a:lnTo>
                  <a:pt x="9675802" y="3068036"/>
                </a:lnTo>
                <a:lnTo>
                  <a:pt x="0" y="3068036"/>
                </a:lnTo>
                <a:lnTo>
                  <a:pt x="0" y="0"/>
                </a:lnTo>
                <a:close/>
              </a:path>
            </a:pathLst>
          </a:custGeom>
          <a:blipFill>
            <a:blip r:embed="rId5">
              <a:alphaModFix amt="41000"/>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119923" y="1000125"/>
            <a:ext cx="8663400" cy="2193727"/>
          </a:xfrm>
          <a:prstGeom prst="rect">
            <a:avLst/>
          </a:prstGeom>
        </p:spPr>
        <p:txBody>
          <a:bodyPr anchor="t" rtlCol="false" tIns="0" lIns="0" bIns="0" rIns="0">
            <a:spAutoFit/>
          </a:bodyPr>
          <a:lstStyle/>
          <a:p>
            <a:pPr algn="ctr">
              <a:lnSpc>
                <a:spcPts val="8749"/>
              </a:lnSpc>
            </a:pPr>
            <a:r>
              <a:rPr lang="en-US" sz="6999" spc="-111">
                <a:solidFill>
                  <a:srgbClr val="001A47"/>
                </a:solidFill>
                <a:latin typeface="TT Norms Bold"/>
              </a:rPr>
              <a:t>ĐỘNG CƠ BƯỚC 28BYJ48-5V</a:t>
            </a:r>
          </a:p>
        </p:txBody>
      </p:sp>
      <p:sp>
        <p:nvSpPr>
          <p:cNvPr name="TextBox 9" id="9"/>
          <p:cNvSpPr txBox="true"/>
          <p:nvPr/>
        </p:nvSpPr>
        <p:spPr>
          <a:xfrm rot="0">
            <a:off x="442254" y="3519491"/>
            <a:ext cx="7539048" cy="4129751"/>
          </a:xfrm>
          <a:prstGeom prst="rect">
            <a:avLst/>
          </a:prstGeom>
        </p:spPr>
        <p:txBody>
          <a:bodyPr anchor="t" rtlCol="false" tIns="0" lIns="0" bIns="0" rIns="0">
            <a:spAutoFit/>
          </a:bodyPr>
          <a:lstStyle/>
          <a:p>
            <a:pPr algn="just" marL="810195" indent="-405098" lvl="1">
              <a:lnSpc>
                <a:spcPts val="4690"/>
              </a:lnSpc>
              <a:buFont typeface="Arial"/>
              <a:buChar char="•"/>
            </a:pPr>
            <a:r>
              <a:rPr lang="en-US" sz="3752">
                <a:solidFill>
                  <a:srgbClr val="001A47"/>
                </a:solidFill>
                <a:latin typeface="TT Norms"/>
              </a:rPr>
              <a:t>Tỉ lệ truyền hộp giảm tốc: 64:1 </a:t>
            </a:r>
          </a:p>
          <a:p>
            <a:pPr algn="just" marL="810195" indent="-405098" lvl="1">
              <a:lnSpc>
                <a:spcPts val="4690"/>
              </a:lnSpc>
              <a:buFont typeface="Arial"/>
              <a:buChar char="•"/>
            </a:pPr>
            <a:r>
              <a:rPr lang="en-US" sz="3752">
                <a:solidFill>
                  <a:srgbClr val="001A47"/>
                </a:solidFill>
                <a:latin typeface="TT Norms"/>
              </a:rPr>
              <a:t>Điện áp: 5V </a:t>
            </a:r>
          </a:p>
          <a:p>
            <a:pPr algn="just" marL="810195" indent="-405098" lvl="1">
              <a:lnSpc>
                <a:spcPts val="4690"/>
              </a:lnSpc>
              <a:buFont typeface="Arial"/>
              <a:buChar char="•"/>
            </a:pPr>
            <a:r>
              <a:rPr lang="en-US" sz="3752">
                <a:solidFill>
                  <a:srgbClr val="001A47"/>
                </a:solidFill>
                <a:latin typeface="TT Norms"/>
                <a:ea typeface="TT Norms"/>
              </a:rPr>
              <a:t>Góc bước: 5,625°/64 </a:t>
            </a:r>
          </a:p>
          <a:p>
            <a:pPr algn="just" marL="810195" indent="-405098" lvl="1">
              <a:lnSpc>
                <a:spcPts val="4690"/>
              </a:lnSpc>
              <a:buFont typeface="Arial"/>
              <a:buChar char="•"/>
            </a:pPr>
            <a:r>
              <a:rPr lang="en-US" sz="3752">
                <a:solidFill>
                  <a:srgbClr val="001A47"/>
                </a:solidFill>
                <a:latin typeface="TT Norms"/>
                <a:ea typeface="TT Norms"/>
              </a:rPr>
              <a:t>Chế độ đầy đủ bước: 11.25°(32 bước) </a:t>
            </a:r>
          </a:p>
          <a:p>
            <a:pPr algn="just" marL="810195" indent="-405098" lvl="1">
              <a:lnSpc>
                <a:spcPts val="4690"/>
              </a:lnSpc>
              <a:buFont typeface="Arial"/>
              <a:buChar char="•"/>
            </a:pPr>
            <a:r>
              <a:rPr lang="en-US" sz="3752">
                <a:solidFill>
                  <a:srgbClr val="001A47"/>
                </a:solidFill>
                <a:latin typeface="TT Norms"/>
              </a:rPr>
              <a:t>Tổng số bước để hoàn thành 1 vòng quay: 32 x 64 =2048</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9E1FF"/>
        </a:solidFill>
      </p:bgPr>
    </p:bg>
    <p:spTree>
      <p:nvGrpSpPr>
        <p:cNvPr id="1" name=""/>
        <p:cNvGrpSpPr/>
        <p:nvPr/>
      </p:nvGrpSpPr>
      <p:grpSpPr>
        <a:xfrm>
          <a:off x="0" y="0"/>
          <a:ext cx="0" cy="0"/>
          <a:chOff x="0" y="0"/>
          <a:chExt cx="0" cy="0"/>
        </a:xfrm>
      </p:grpSpPr>
      <p:sp>
        <p:nvSpPr>
          <p:cNvPr name="Freeform 2" id="2"/>
          <p:cNvSpPr/>
          <p:nvPr/>
        </p:nvSpPr>
        <p:spPr>
          <a:xfrm flipH="false" flipV="false" rot="2791945">
            <a:off x="8506216" y="-870848"/>
            <a:ext cx="11796209" cy="10213551"/>
          </a:xfrm>
          <a:custGeom>
            <a:avLst/>
            <a:gdLst/>
            <a:ahLst/>
            <a:cxnLst/>
            <a:rect r="r" b="b" t="t" l="l"/>
            <a:pathLst>
              <a:path h="10213551" w="11796209">
                <a:moveTo>
                  <a:pt x="0" y="0"/>
                </a:moveTo>
                <a:lnTo>
                  <a:pt x="11796209" y="0"/>
                </a:lnTo>
                <a:lnTo>
                  <a:pt x="11796209" y="10213551"/>
                </a:lnTo>
                <a:lnTo>
                  <a:pt x="0" y="10213551"/>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518599" y="1530113"/>
            <a:ext cx="7226775" cy="7226775"/>
          </a:xfrm>
          <a:custGeom>
            <a:avLst/>
            <a:gdLst/>
            <a:ahLst/>
            <a:cxnLst/>
            <a:rect r="r" b="b" t="t" l="l"/>
            <a:pathLst>
              <a:path h="7226775" w="7226775">
                <a:moveTo>
                  <a:pt x="0" y="0"/>
                </a:moveTo>
                <a:lnTo>
                  <a:pt x="7226775" y="0"/>
                </a:lnTo>
                <a:lnTo>
                  <a:pt x="7226775" y="7226774"/>
                </a:lnTo>
                <a:lnTo>
                  <a:pt x="0" y="7226774"/>
                </a:lnTo>
                <a:lnTo>
                  <a:pt x="0" y="0"/>
                </a:lnTo>
                <a:close/>
              </a:path>
            </a:pathLst>
          </a:custGeom>
          <a:blipFill>
            <a:blip r:embed="rId4"/>
            <a:stretch>
              <a:fillRect l="0" t="0" r="0" b="0"/>
            </a:stretch>
          </a:blipFill>
        </p:spPr>
      </p:sp>
      <p:grpSp>
        <p:nvGrpSpPr>
          <p:cNvPr name="Group 4" id="4"/>
          <p:cNvGrpSpPr/>
          <p:nvPr/>
        </p:nvGrpSpPr>
        <p:grpSpPr>
          <a:xfrm rot="0">
            <a:off x="-11341264" y="-830444"/>
            <a:ext cx="16505701" cy="2708820"/>
            <a:chOff x="0" y="0"/>
            <a:chExt cx="4347180" cy="713434"/>
          </a:xfrm>
        </p:grpSpPr>
        <p:sp>
          <p:nvSpPr>
            <p:cNvPr name="Freeform 5" id="5"/>
            <p:cNvSpPr/>
            <p:nvPr/>
          </p:nvSpPr>
          <p:spPr>
            <a:xfrm flipH="false" flipV="false" rot="0">
              <a:off x="0" y="0"/>
              <a:ext cx="4347180" cy="713434"/>
            </a:xfrm>
            <a:custGeom>
              <a:avLst/>
              <a:gdLst/>
              <a:ahLst/>
              <a:cxnLst/>
              <a:rect r="r" b="b" t="t" l="l"/>
              <a:pathLst>
                <a:path h="713434" w="4347180">
                  <a:moveTo>
                    <a:pt x="0" y="0"/>
                  </a:moveTo>
                  <a:lnTo>
                    <a:pt x="4347180" y="0"/>
                  </a:lnTo>
                  <a:lnTo>
                    <a:pt x="4347180" y="713434"/>
                  </a:lnTo>
                  <a:lnTo>
                    <a:pt x="0" y="713434"/>
                  </a:lnTo>
                  <a:close/>
                </a:path>
              </a:pathLst>
            </a:custGeom>
            <a:solidFill>
              <a:srgbClr val="001A47"/>
            </a:solidFill>
          </p:spPr>
        </p:sp>
        <p:sp>
          <p:nvSpPr>
            <p:cNvPr name="TextBox 6" id="6"/>
            <p:cNvSpPr txBox="true"/>
            <p:nvPr/>
          </p:nvSpPr>
          <p:spPr>
            <a:xfrm>
              <a:off x="0" y="-38100"/>
              <a:ext cx="4347180" cy="751534"/>
            </a:xfrm>
            <a:prstGeom prst="rect">
              <a:avLst/>
            </a:prstGeom>
          </p:spPr>
          <p:txBody>
            <a:bodyPr anchor="ctr" rtlCol="false" tIns="50800" lIns="50800" bIns="50800" rIns="50800"/>
            <a:lstStyle/>
            <a:p>
              <a:pPr algn="ctr">
                <a:lnSpc>
                  <a:spcPts val="2799"/>
                </a:lnSpc>
              </a:pPr>
            </a:p>
          </p:txBody>
        </p:sp>
      </p:grpSp>
      <p:sp>
        <p:nvSpPr>
          <p:cNvPr name="TextBox 7" id="7"/>
          <p:cNvSpPr txBox="true"/>
          <p:nvPr/>
        </p:nvSpPr>
        <p:spPr>
          <a:xfrm rot="0">
            <a:off x="467944" y="2471958"/>
            <a:ext cx="9392986" cy="6958330"/>
          </a:xfrm>
          <a:prstGeom prst="rect">
            <a:avLst/>
          </a:prstGeom>
        </p:spPr>
        <p:txBody>
          <a:bodyPr anchor="t" rtlCol="false" tIns="0" lIns="0" bIns="0" rIns="0">
            <a:spAutoFit/>
          </a:bodyPr>
          <a:lstStyle/>
          <a:p>
            <a:pPr algn="just">
              <a:lnSpc>
                <a:spcPts val="4624"/>
              </a:lnSpc>
            </a:pPr>
            <a:r>
              <a:rPr lang="en-US" sz="3699">
                <a:solidFill>
                  <a:srgbClr val="001A47"/>
                </a:solidFill>
                <a:latin typeface="TT Norms"/>
              </a:rPr>
              <a:t>Cấu tạo chính gồm 2 phần:</a:t>
            </a:r>
          </a:p>
          <a:p>
            <a:pPr algn="just" marL="798829" indent="-399415" lvl="1">
              <a:lnSpc>
                <a:spcPts val="4624"/>
              </a:lnSpc>
              <a:buFont typeface="Arial"/>
              <a:buChar char="•"/>
            </a:pPr>
            <a:r>
              <a:rPr lang="en-US" sz="3699">
                <a:solidFill>
                  <a:srgbClr val="001A47"/>
                </a:solidFill>
                <a:latin typeface="TT Norms Bold"/>
              </a:rPr>
              <a:t>S</a:t>
            </a:r>
            <a:r>
              <a:rPr lang="en-US" sz="3699">
                <a:solidFill>
                  <a:srgbClr val="001A47"/>
                </a:solidFill>
                <a:latin typeface="TT Norms Bold"/>
              </a:rPr>
              <a:t>tator (phần ứng): </a:t>
            </a:r>
            <a:r>
              <a:rPr lang="en-US" sz="3699">
                <a:solidFill>
                  <a:srgbClr val="001A47"/>
                </a:solidFill>
                <a:latin typeface="TT Norms"/>
              </a:rPr>
              <a:t>được làm từ một bó thép cán mỏng với 6 khoảng không nhô ra. Mỗi rảnh có một cuộn kích.</a:t>
            </a:r>
          </a:p>
          <a:p>
            <a:pPr algn="just">
              <a:lnSpc>
                <a:spcPts val="4624"/>
              </a:lnSpc>
            </a:pPr>
          </a:p>
          <a:p>
            <a:pPr algn="just" marL="798829" indent="-399415" lvl="1">
              <a:lnSpc>
                <a:spcPts val="4624"/>
              </a:lnSpc>
              <a:buFont typeface="Arial"/>
              <a:buChar char="•"/>
            </a:pPr>
            <a:r>
              <a:rPr lang="en-US" sz="3699">
                <a:solidFill>
                  <a:srgbClr val="001A47"/>
                </a:solidFill>
                <a:latin typeface="TT Norms Bold"/>
              </a:rPr>
              <a:t>R</a:t>
            </a:r>
            <a:r>
              <a:rPr lang="en-US" sz="3699">
                <a:solidFill>
                  <a:srgbClr val="001A47"/>
                </a:solidFill>
                <a:latin typeface="TT Norms Bold"/>
              </a:rPr>
              <a:t>otor (phần cảm):</a:t>
            </a:r>
            <a:r>
              <a:rPr lang="en-US" sz="3699">
                <a:solidFill>
                  <a:srgbClr val="001A47"/>
                </a:solidFill>
                <a:latin typeface="TT Norms"/>
              </a:rPr>
              <a:t>  có thể đặc hoặc từng lá, có 4 răng với độ rộng bằng nhau. Khi nhìn chúng ta thấy có 3 mạch điện stator độc lập hay pha A, B, C và mỗi pha có thể được tích năng lượng bởi xung dòng điện trực tiếp tại mạch lái </a:t>
            </a:r>
          </a:p>
          <a:p>
            <a:pPr algn="just">
              <a:lnSpc>
                <a:spcPts val="4624"/>
              </a:lnSpc>
            </a:pPr>
          </a:p>
        </p:txBody>
      </p:sp>
      <p:sp>
        <p:nvSpPr>
          <p:cNvPr name="TextBox 8" id="8"/>
          <p:cNvSpPr txBox="true"/>
          <p:nvPr/>
        </p:nvSpPr>
        <p:spPr>
          <a:xfrm rot="0">
            <a:off x="467944" y="451501"/>
            <a:ext cx="8586463" cy="1030572"/>
          </a:xfrm>
          <a:prstGeom prst="rect">
            <a:avLst/>
          </a:prstGeom>
        </p:spPr>
        <p:txBody>
          <a:bodyPr anchor="t" rtlCol="false" tIns="0" lIns="0" bIns="0" rIns="0">
            <a:spAutoFit/>
          </a:bodyPr>
          <a:lstStyle/>
          <a:p>
            <a:pPr algn="just">
              <a:lnSpc>
                <a:spcPts val="8460"/>
              </a:lnSpc>
            </a:pPr>
            <a:r>
              <a:rPr lang="en-US" sz="6000">
                <a:solidFill>
                  <a:srgbClr val="FFFFFF"/>
                </a:solidFill>
                <a:latin typeface="TT Norms Bold"/>
              </a:rPr>
              <a:t>CẤU TẠO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9E1FF"/>
        </a:solidFill>
      </p:bgPr>
    </p:bg>
    <p:spTree>
      <p:nvGrpSpPr>
        <p:cNvPr id="1" name=""/>
        <p:cNvGrpSpPr/>
        <p:nvPr/>
      </p:nvGrpSpPr>
      <p:grpSpPr>
        <a:xfrm>
          <a:off x="0" y="0"/>
          <a:ext cx="0" cy="0"/>
          <a:chOff x="0" y="0"/>
          <a:chExt cx="0" cy="0"/>
        </a:xfrm>
      </p:grpSpPr>
      <p:sp>
        <p:nvSpPr>
          <p:cNvPr name="Freeform 2" id="2"/>
          <p:cNvSpPr/>
          <p:nvPr/>
        </p:nvSpPr>
        <p:spPr>
          <a:xfrm flipH="false" flipV="false" rot="0">
            <a:off x="6229071" y="768101"/>
            <a:ext cx="11104294" cy="4042023"/>
          </a:xfrm>
          <a:custGeom>
            <a:avLst/>
            <a:gdLst/>
            <a:ahLst/>
            <a:cxnLst/>
            <a:rect r="r" b="b" t="t" l="l"/>
            <a:pathLst>
              <a:path h="4042023" w="11104294">
                <a:moveTo>
                  <a:pt x="0" y="0"/>
                </a:moveTo>
                <a:lnTo>
                  <a:pt x="11104294" y="0"/>
                </a:lnTo>
                <a:lnTo>
                  <a:pt x="11104294" y="4042023"/>
                </a:lnTo>
                <a:lnTo>
                  <a:pt x="0" y="4042023"/>
                </a:lnTo>
                <a:lnTo>
                  <a:pt x="0" y="0"/>
                </a:lnTo>
                <a:close/>
              </a:path>
            </a:pathLst>
          </a:custGeom>
          <a:blipFill>
            <a:blip r:embed="rId2"/>
            <a:stretch>
              <a:fillRect l="0" t="0" r="0" b="0"/>
            </a:stretch>
          </a:blipFill>
        </p:spPr>
      </p:sp>
      <p:grpSp>
        <p:nvGrpSpPr>
          <p:cNvPr name="Group 3" id="3"/>
          <p:cNvGrpSpPr/>
          <p:nvPr/>
        </p:nvGrpSpPr>
        <p:grpSpPr>
          <a:xfrm rot="0">
            <a:off x="-95829" y="0"/>
            <a:ext cx="5333129" cy="12140810"/>
            <a:chOff x="0" y="0"/>
            <a:chExt cx="1404610" cy="3197580"/>
          </a:xfrm>
        </p:grpSpPr>
        <p:sp>
          <p:nvSpPr>
            <p:cNvPr name="Freeform 4" id="4"/>
            <p:cNvSpPr/>
            <p:nvPr/>
          </p:nvSpPr>
          <p:spPr>
            <a:xfrm flipH="false" flipV="false" rot="0">
              <a:off x="0" y="0"/>
              <a:ext cx="1404610" cy="3197580"/>
            </a:xfrm>
            <a:custGeom>
              <a:avLst/>
              <a:gdLst/>
              <a:ahLst/>
              <a:cxnLst/>
              <a:rect r="r" b="b" t="t" l="l"/>
              <a:pathLst>
                <a:path h="3197580" w="1404610">
                  <a:moveTo>
                    <a:pt x="0" y="0"/>
                  </a:moveTo>
                  <a:lnTo>
                    <a:pt x="1404610" y="0"/>
                  </a:lnTo>
                  <a:lnTo>
                    <a:pt x="1404610" y="3197580"/>
                  </a:lnTo>
                  <a:lnTo>
                    <a:pt x="0" y="3197580"/>
                  </a:lnTo>
                  <a:close/>
                </a:path>
              </a:pathLst>
            </a:custGeom>
            <a:solidFill>
              <a:srgbClr val="001A47"/>
            </a:solidFill>
          </p:spPr>
        </p:sp>
        <p:sp>
          <p:nvSpPr>
            <p:cNvPr name="TextBox 5" id="5"/>
            <p:cNvSpPr txBox="true"/>
            <p:nvPr/>
          </p:nvSpPr>
          <p:spPr>
            <a:xfrm>
              <a:off x="0" y="-38100"/>
              <a:ext cx="1404610" cy="3235680"/>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5837170" y="5368608"/>
            <a:ext cx="11888096" cy="3742055"/>
          </a:xfrm>
          <a:prstGeom prst="rect">
            <a:avLst/>
          </a:prstGeom>
        </p:spPr>
        <p:txBody>
          <a:bodyPr anchor="t" rtlCol="false" tIns="0" lIns="0" bIns="0" rIns="0">
            <a:spAutoFit/>
          </a:bodyPr>
          <a:lstStyle/>
          <a:p>
            <a:pPr algn="just" marL="690881" indent="-345440" lvl="1">
              <a:lnSpc>
                <a:spcPts val="4000"/>
              </a:lnSpc>
              <a:buFont typeface="Arial"/>
              <a:buChar char="•"/>
            </a:pPr>
            <a:r>
              <a:rPr lang="en-US" sz="3200">
                <a:solidFill>
                  <a:srgbClr val="001A47"/>
                </a:solidFill>
                <a:latin typeface="TT Norms"/>
              </a:rPr>
              <a:t>Khi không có dòng điện trong cuộn dây stator, rotor tự do quay.</a:t>
            </a:r>
          </a:p>
          <a:p>
            <a:pPr algn="just" marL="690881" indent="-345440" lvl="1">
              <a:lnSpc>
                <a:spcPts val="4800"/>
              </a:lnSpc>
              <a:buFont typeface="Arial"/>
              <a:buChar char="•"/>
            </a:pPr>
            <a:r>
              <a:rPr lang="en-US" sz="3200">
                <a:solidFill>
                  <a:srgbClr val="001A47"/>
                </a:solidFill>
                <a:latin typeface="TT Norms"/>
              </a:rPr>
              <a:t>Khi có dòng điện trong cuộn dây stator, rotor quay tới vị trí điện trở thấp với răng từ hóa của stator.</a:t>
            </a:r>
          </a:p>
          <a:p>
            <a:pPr algn="just" marL="690881" indent="-345440" lvl="1">
              <a:lnSpc>
                <a:spcPts val="4000"/>
              </a:lnSpc>
              <a:buFont typeface="Arial"/>
              <a:buChar char="•"/>
            </a:pPr>
            <a:r>
              <a:rPr lang="en-US" sz="3200">
                <a:solidFill>
                  <a:srgbClr val="001A47"/>
                </a:solidFill>
                <a:latin typeface="TT Norms"/>
              </a:rPr>
              <a:t>Dòng điện vào cuộn dây stator tạo ra lực từ, tương tác với các cực trên rotor, đẩy rotor quay theo hướng xung dòng điện.</a:t>
            </a:r>
          </a:p>
          <a:p>
            <a:pPr algn="just">
              <a:lnSpc>
                <a:spcPts val="4000"/>
              </a:lnSpc>
            </a:pPr>
          </a:p>
        </p:txBody>
      </p:sp>
      <p:sp>
        <p:nvSpPr>
          <p:cNvPr name="Freeform 7" id="7"/>
          <p:cNvSpPr/>
          <p:nvPr/>
        </p:nvSpPr>
        <p:spPr>
          <a:xfrm flipH="false" flipV="false" rot="0">
            <a:off x="-95829" y="4183939"/>
            <a:ext cx="9921147" cy="6130442"/>
          </a:xfrm>
          <a:custGeom>
            <a:avLst/>
            <a:gdLst/>
            <a:ahLst/>
            <a:cxnLst/>
            <a:rect r="r" b="b" t="t" l="l"/>
            <a:pathLst>
              <a:path h="6130442" w="9921147">
                <a:moveTo>
                  <a:pt x="0" y="0"/>
                </a:moveTo>
                <a:lnTo>
                  <a:pt x="9921147" y="0"/>
                </a:lnTo>
                <a:lnTo>
                  <a:pt x="9921147" y="6130442"/>
                </a:lnTo>
                <a:lnTo>
                  <a:pt x="0" y="6130442"/>
                </a:lnTo>
                <a:lnTo>
                  <a:pt x="0" y="0"/>
                </a:lnTo>
                <a:close/>
              </a:path>
            </a:pathLst>
          </a:custGeom>
          <a:blipFill>
            <a:blip r:embed="rId3">
              <a:alphaModFix amt="23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424314" y="1805597"/>
            <a:ext cx="4594667" cy="5443563"/>
          </a:xfrm>
          <a:prstGeom prst="rect">
            <a:avLst/>
          </a:prstGeom>
        </p:spPr>
        <p:txBody>
          <a:bodyPr anchor="t" rtlCol="false" tIns="0" lIns="0" bIns="0" rIns="0">
            <a:spAutoFit/>
          </a:bodyPr>
          <a:lstStyle/>
          <a:p>
            <a:pPr algn="l">
              <a:lnSpc>
                <a:spcPts val="10825"/>
              </a:lnSpc>
            </a:pPr>
            <a:r>
              <a:rPr lang="en-US" sz="7677">
                <a:solidFill>
                  <a:srgbClr val="FFFFFF"/>
                </a:solidFill>
                <a:latin typeface="TT Norms Bold"/>
              </a:rPr>
              <a:t>NGUYÊN LÝ </a:t>
            </a:r>
          </a:p>
          <a:p>
            <a:pPr algn="l">
              <a:lnSpc>
                <a:spcPts val="10825"/>
              </a:lnSpc>
            </a:pPr>
            <a:r>
              <a:rPr lang="en-US" sz="7677">
                <a:solidFill>
                  <a:srgbClr val="FFFFFF"/>
                </a:solidFill>
                <a:latin typeface="TT Norms Bold"/>
              </a:rPr>
              <a:t>HOẠT ĐỘNG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B9E1FF"/>
        </a:solidFill>
      </p:bgPr>
    </p:bg>
    <p:spTree>
      <p:nvGrpSpPr>
        <p:cNvPr id="1" name=""/>
        <p:cNvGrpSpPr/>
        <p:nvPr/>
      </p:nvGrpSpPr>
      <p:grpSpPr>
        <a:xfrm>
          <a:off x="0" y="0"/>
          <a:ext cx="0" cy="0"/>
          <a:chOff x="0" y="0"/>
          <a:chExt cx="0" cy="0"/>
        </a:xfrm>
      </p:grpSpPr>
      <p:sp>
        <p:nvSpPr>
          <p:cNvPr name="Freeform 2" id="2"/>
          <p:cNvSpPr/>
          <p:nvPr/>
        </p:nvSpPr>
        <p:spPr>
          <a:xfrm flipH="false" flipV="false" rot="1692393">
            <a:off x="9714764" y="36724"/>
            <a:ext cx="11796209" cy="10213551"/>
          </a:xfrm>
          <a:custGeom>
            <a:avLst/>
            <a:gdLst/>
            <a:ahLst/>
            <a:cxnLst/>
            <a:rect r="r" b="b" t="t" l="l"/>
            <a:pathLst>
              <a:path h="10213551" w="11796209">
                <a:moveTo>
                  <a:pt x="0" y="0"/>
                </a:moveTo>
                <a:lnTo>
                  <a:pt x="11796209" y="0"/>
                </a:lnTo>
                <a:lnTo>
                  <a:pt x="11796209" y="10213552"/>
                </a:lnTo>
                <a:lnTo>
                  <a:pt x="0" y="10213552"/>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46146" y="2612835"/>
            <a:ext cx="5481050" cy="5061330"/>
          </a:xfrm>
          <a:custGeom>
            <a:avLst/>
            <a:gdLst/>
            <a:ahLst/>
            <a:cxnLst/>
            <a:rect r="r" b="b" t="t" l="l"/>
            <a:pathLst>
              <a:path h="5061330" w="5481050">
                <a:moveTo>
                  <a:pt x="0" y="0"/>
                </a:moveTo>
                <a:lnTo>
                  <a:pt x="5481050" y="0"/>
                </a:lnTo>
                <a:lnTo>
                  <a:pt x="5481050" y="5061330"/>
                </a:lnTo>
                <a:lnTo>
                  <a:pt x="0" y="5061330"/>
                </a:lnTo>
                <a:lnTo>
                  <a:pt x="0" y="0"/>
                </a:lnTo>
                <a:close/>
              </a:path>
            </a:pathLst>
          </a:custGeom>
          <a:blipFill>
            <a:blip r:embed="rId4"/>
            <a:stretch>
              <a:fillRect l="0" t="0" r="0" b="0"/>
            </a:stretch>
          </a:blipFill>
        </p:spPr>
      </p:sp>
      <p:grpSp>
        <p:nvGrpSpPr>
          <p:cNvPr name="Group 4" id="4"/>
          <p:cNvGrpSpPr/>
          <p:nvPr/>
        </p:nvGrpSpPr>
        <p:grpSpPr>
          <a:xfrm rot="0">
            <a:off x="-963968" y="-373562"/>
            <a:ext cx="12979329" cy="10631692"/>
            <a:chOff x="0" y="0"/>
            <a:chExt cx="3418424" cy="2800116"/>
          </a:xfrm>
        </p:grpSpPr>
        <p:sp>
          <p:nvSpPr>
            <p:cNvPr name="Freeform 5" id="5"/>
            <p:cNvSpPr/>
            <p:nvPr/>
          </p:nvSpPr>
          <p:spPr>
            <a:xfrm flipH="false" flipV="false" rot="0">
              <a:off x="0" y="0"/>
              <a:ext cx="3418424" cy="2800116"/>
            </a:xfrm>
            <a:custGeom>
              <a:avLst/>
              <a:gdLst/>
              <a:ahLst/>
              <a:cxnLst/>
              <a:rect r="r" b="b" t="t" l="l"/>
              <a:pathLst>
                <a:path h="2800116" w="3418424">
                  <a:moveTo>
                    <a:pt x="0" y="0"/>
                  </a:moveTo>
                  <a:lnTo>
                    <a:pt x="3418424" y="0"/>
                  </a:lnTo>
                  <a:lnTo>
                    <a:pt x="3418424" y="2800116"/>
                  </a:lnTo>
                  <a:lnTo>
                    <a:pt x="0" y="2800116"/>
                  </a:lnTo>
                  <a:close/>
                </a:path>
              </a:pathLst>
            </a:custGeom>
            <a:solidFill>
              <a:srgbClr val="001A47"/>
            </a:solidFill>
          </p:spPr>
        </p:sp>
        <p:sp>
          <p:nvSpPr>
            <p:cNvPr name="TextBox 6" id="6"/>
            <p:cNvSpPr txBox="true"/>
            <p:nvPr/>
          </p:nvSpPr>
          <p:spPr>
            <a:xfrm>
              <a:off x="0" y="-38100"/>
              <a:ext cx="3418424" cy="2838216"/>
            </a:xfrm>
            <a:prstGeom prst="rect">
              <a:avLst/>
            </a:prstGeom>
          </p:spPr>
          <p:txBody>
            <a:bodyPr anchor="ctr" rtlCol="false" tIns="50800" lIns="50800" bIns="50800" rIns="50800"/>
            <a:lstStyle/>
            <a:p>
              <a:pPr algn="ctr">
                <a:lnSpc>
                  <a:spcPts val="2799"/>
                </a:lnSpc>
              </a:pPr>
            </a:p>
          </p:txBody>
        </p:sp>
      </p:grpSp>
      <p:sp>
        <p:nvSpPr>
          <p:cNvPr name="TextBox 7" id="7"/>
          <p:cNvSpPr txBox="true"/>
          <p:nvPr/>
        </p:nvSpPr>
        <p:spPr>
          <a:xfrm rot="0">
            <a:off x="394429" y="3195505"/>
            <a:ext cx="10765880" cy="6062795"/>
          </a:xfrm>
          <a:prstGeom prst="rect">
            <a:avLst/>
          </a:prstGeom>
        </p:spPr>
        <p:txBody>
          <a:bodyPr anchor="t" rtlCol="false" tIns="0" lIns="0" bIns="0" rIns="0">
            <a:spAutoFit/>
          </a:bodyPr>
          <a:lstStyle/>
          <a:p>
            <a:pPr algn="just" marL="755649" indent="-377824" lvl="1">
              <a:lnSpc>
                <a:spcPts val="4374"/>
              </a:lnSpc>
              <a:buFont typeface="Arial"/>
              <a:buChar char="•"/>
            </a:pPr>
            <a:r>
              <a:rPr lang="en-US" sz="3499">
                <a:solidFill>
                  <a:srgbClr val="FFFFFF"/>
                </a:solidFill>
                <a:latin typeface="TT Norms"/>
              </a:rPr>
              <a:t>4 chân IN: Điều khiển động cơ bằng xung điện áp (thứ tự quyết định hướng &amp; tốc độ quay).</a:t>
            </a:r>
          </a:p>
          <a:p>
            <a:pPr algn="just" marL="755649" indent="-377824" lvl="1">
              <a:lnSpc>
                <a:spcPts val="4374"/>
              </a:lnSpc>
              <a:buFont typeface="Arial"/>
              <a:buChar char="•"/>
            </a:pPr>
            <a:r>
              <a:rPr lang="en-US" sz="3499">
                <a:solidFill>
                  <a:srgbClr val="FFFFFF"/>
                </a:solidFill>
                <a:latin typeface="TT Norms"/>
              </a:rPr>
              <a:t>4 chân A, B, C, D: Kết nối với cuộn dây, tạo xung điện áp điều khiển.</a:t>
            </a:r>
          </a:p>
          <a:p>
            <a:pPr algn="just" marL="755649" indent="-377824" lvl="1">
              <a:lnSpc>
                <a:spcPts val="4374"/>
              </a:lnSpc>
              <a:buFont typeface="Arial"/>
              <a:buChar char="•"/>
            </a:pPr>
            <a:r>
              <a:rPr lang="en-US" sz="3499">
                <a:solidFill>
                  <a:srgbClr val="FFFFFF"/>
                </a:solidFill>
                <a:latin typeface="TT Norms"/>
              </a:rPr>
              <a:t>2 chân nguồn:</a:t>
            </a:r>
          </a:p>
          <a:p>
            <a:pPr algn="just">
              <a:lnSpc>
                <a:spcPts val="4374"/>
              </a:lnSpc>
            </a:pPr>
            <a:r>
              <a:rPr lang="en-US" sz="3499">
                <a:solidFill>
                  <a:srgbClr val="FFFFFF"/>
                </a:solidFill>
                <a:latin typeface="TT Norms"/>
              </a:rPr>
              <a:t>       + </a:t>
            </a:r>
            <a:r>
              <a:rPr lang="en-US" sz="3499">
                <a:solidFill>
                  <a:srgbClr val="FFFFFF"/>
                </a:solidFill>
                <a:latin typeface="TT Norms"/>
              </a:rPr>
              <a:t>GND: Nối đất.</a:t>
            </a:r>
          </a:p>
          <a:p>
            <a:pPr algn="just">
              <a:lnSpc>
                <a:spcPts val="4374"/>
              </a:lnSpc>
            </a:pPr>
            <a:r>
              <a:rPr lang="en-US" sz="3499">
                <a:solidFill>
                  <a:srgbClr val="FFFFFF"/>
                </a:solidFill>
                <a:latin typeface="TT Norms"/>
              </a:rPr>
              <a:t>       + </a:t>
            </a:r>
            <a:r>
              <a:rPr lang="en-US" sz="3499">
                <a:solidFill>
                  <a:srgbClr val="FFFFFF"/>
                </a:solidFill>
                <a:latin typeface="TT Norms"/>
              </a:rPr>
              <a:t>VCC: Cung cấp điện.</a:t>
            </a:r>
          </a:p>
          <a:p>
            <a:pPr algn="just" marL="755649" indent="-377824" lvl="1">
              <a:lnSpc>
                <a:spcPts val="4374"/>
              </a:lnSpc>
              <a:buFont typeface="Arial"/>
              <a:buChar char="•"/>
            </a:pPr>
            <a:r>
              <a:rPr lang="en-US" sz="3499">
                <a:solidFill>
                  <a:srgbClr val="FFFFFF"/>
                </a:solidFill>
                <a:latin typeface="TT Norms"/>
              </a:rPr>
              <a:t>Thứ tự kích hoạt chân IN ảnh hưởng đến chuyển động động cơ.</a:t>
            </a:r>
          </a:p>
          <a:p>
            <a:pPr algn="just" marL="755649" indent="-377824" lvl="1">
              <a:lnSpc>
                <a:spcPts val="4374"/>
              </a:lnSpc>
              <a:buFont typeface="Arial"/>
              <a:buChar char="•"/>
            </a:pPr>
            <a:r>
              <a:rPr lang="en-US" sz="3499">
                <a:solidFill>
                  <a:srgbClr val="FFFFFF"/>
                </a:solidFill>
                <a:latin typeface="TT Norms"/>
              </a:rPr>
              <a:t>Điện áp &amp; dòng điện cung cấp phải phù hợp với thông số kỹ thuật</a:t>
            </a:r>
          </a:p>
        </p:txBody>
      </p:sp>
      <p:sp>
        <p:nvSpPr>
          <p:cNvPr name="TextBox 8" id="8"/>
          <p:cNvSpPr txBox="true"/>
          <p:nvPr/>
        </p:nvSpPr>
        <p:spPr>
          <a:xfrm rot="0">
            <a:off x="1445669" y="960791"/>
            <a:ext cx="8663400" cy="1742728"/>
          </a:xfrm>
          <a:prstGeom prst="rect">
            <a:avLst/>
          </a:prstGeom>
        </p:spPr>
        <p:txBody>
          <a:bodyPr anchor="t" rtlCol="false" tIns="0" lIns="0" bIns="0" rIns="0">
            <a:spAutoFit/>
          </a:bodyPr>
          <a:lstStyle/>
          <a:p>
            <a:pPr algn="ctr">
              <a:lnSpc>
                <a:spcPts val="6709"/>
              </a:lnSpc>
            </a:pPr>
            <a:r>
              <a:rPr lang="en-US" sz="6777">
                <a:solidFill>
                  <a:srgbClr val="FFFFFF"/>
                </a:solidFill>
                <a:latin typeface="TT Norms Bold"/>
              </a:rPr>
              <a:t>MẠCH ĐIỀU KHIỂN DRIVER ULN2003</a:t>
            </a:r>
          </a:p>
        </p:txBody>
      </p:sp>
      <p:sp>
        <p:nvSpPr>
          <p:cNvPr name="TextBox 9" id="9"/>
          <p:cNvSpPr txBox="true"/>
          <p:nvPr/>
        </p:nvSpPr>
        <p:spPr>
          <a:xfrm rot="0">
            <a:off x="12746757" y="7942816"/>
            <a:ext cx="4879827" cy="655756"/>
          </a:xfrm>
          <a:prstGeom prst="rect">
            <a:avLst/>
          </a:prstGeom>
        </p:spPr>
        <p:txBody>
          <a:bodyPr anchor="t" rtlCol="false" tIns="0" lIns="0" bIns="0" rIns="0">
            <a:spAutoFit/>
          </a:bodyPr>
          <a:lstStyle/>
          <a:p>
            <a:pPr algn="ctr">
              <a:lnSpc>
                <a:spcPts val="5382"/>
              </a:lnSpc>
            </a:pPr>
            <a:r>
              <a:rPr lang="en-US" sz="3817">
                <a:solidFill>
                  <a:srgbClr val="001A47"/>
                </a:solidFill>
                <a:latin typeface="TT Norms Bold"/>
              </a:rPr>
              <a:t>MẠCH ULN2003</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B9E1FF"/>
        </a:solidFill>
      </p:bgPr>
    </p:bg>
    <p:spTree>
      <p:nvGrpSpPr>
        <p:cNvPr id="1" name=""/>
        <p:cNvGrpSpPr/>
        <p:nvPr/>
      </p:nvGrpSpPr>
      <p:grpSpPr>
        <a:xfrm>
          <a:off x="0" y="0"/>
          <a:ext cx="0" cy="0"/>
          <a:chOff x="0" y="0"/>
          <a:chExt cx="0" cy="0"/>
        </a:xfrm>
      </p:grpSpPr>
      <p:sp>
        <p:nvSpPr>
          <p:cNvPr name="Freeform 2" id="2"/>
          <p:cNvSpPr/>
          <p:nvPr/>
        </p:nvSpPr>
        <p:spPr>
          <a:xfrm flipH="false" flipV="false" rot="0">
            <a:off x="3951518" y="0"/>
            <a:ext cx="15033721" cy="11193858"/>
          </a:xfrm>
          <a:custGeom>
            <a:avLst/>
            <a:gdLst/>
            <a:ahLst/>
            <a:cxnLst/>
            <a:rect r="r" b="b" t="t" l="l"/>
            <a:pathLst>
              <a:path h="11193858" w="15033721">
                <a:moveTo>
                  <a:pt x="0" y="0"/>
                </a:moveTo>
                <a:lnTo>
                  <a:pt x="15033721" y="0"/>
                </a:lnTo>
                <a:lnTo>
                  <a:pt x="15033721" y="11193858"/>
                </a:lnTo>
                <a:lnTo>
                  <a:pt x="0" y="11193858"/>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8958070" y="4154473"/>
            <a:ext cx="10988811" cy="6597353"/>
          </a:xfrm>
          <a:custGeom>
            <a:avLst/>
            <a:gdLst/>
            <a:ahLst/>
            <a:cxnLst/>
            <a:rect r="r" b="b" t="t" l="l"/>
            <a:pathLst>
              <a:path h="6597353" w="10988811">
                <a:moveTo>
                  <a:pt x="0" y="0"/>
                </a:moveTo>
                <a:lnTo>
                  <a:pt x="10988811" y="0"/>
                </a:lnTo>
                <a:lnTo>
                  <a:pt x="10988811" y="6597353"/>
                </a:lnTo>
                <a:lnTo>
                  <a:pt x="0" y="6597353"/>
                </a:lnTo>
                <a:lnTo>
                  <a:pt x="0" y="0"/>
                </a:lnTo>
                <a:close/>
              </a:path>
            </a:pathLst>
          </a:custGeom>
          <a:blipFill>
            <a:blip r:embed="rId4"/>
            <a:stretch>
              <a:fillRect l="0" t="0" r="0" b="0"/>
            </a:stretch>
          </a:blipFill>
        </p:spPr>
      </p:sp>
      <p:sp>
        <p:nvSpPr>
          <p:cNvPr name="TextBox 4" id="4"/>
          <p:cNvSpPr txBox="true"/>
          <p:nvPr/>
        </p:nvSpPr>
        <p:spPr>
          <a:xfrm rot="0">
            <a:off x="3620473" y="1545661"/>
            <a:ext cx="10227078" cy="7527443"/>
          </a:xfrm>
          <a:prstGeom prst="rect">
            <a:avLst/>
          </a:prstGeom>
        </p:spPr>
        <p:txBody>
          <a:bodyPr anchor="t" rtlCol="false" tIns="0" lIns="0" bIns="0" rIns="0">
            <a:spAutoFit/>
          </a:bodyPr>
          <a:lstStyle/>
          <a:p>
            <a:pPr algn="just">
              <a:lnSpc>
                <a:spcPts val="4596"/>
              </a:lnSpc>
            </a:pPr>
            <a:r>
              <a:rPr lang="en-US" sz="3677">
                <a:solidFill>
                  <a:srgbClr val="001A47"/>
                </a:solidFill>
                <a:latin typeface="TT Norms Bold"/>
              </a:rPr>
              <a:t>Thông số kĩ thuật</a:t>
            </a:r>
          </a:p>
          <a:p>
            <a:pPr algn="just" marL="793895" indent="-396948" lvl="1">
              <a:lnSpc>
                <a:spcPts val="4596"/>
              </a:lnSpc>
              <a:buFont typeface="Arial"/>
              <a:buChar char="•"/>
            </a:pPr>
            <a:r>
              <a:rPr lang="en-US" sz="3677">
                <a:solidFill>
                  <a:srgbClr val="001A47"/>
                </a:solidFill>
                <a:latin typeface="TT Norms"/>
              </a:rPr>
              <a:t>Sử dụng IC LM393</a:t>
            </a:r>
          </a:p>
          <a:p>
            <a:pPr algn="just" marL="793895" indent="-396948" lvl="1">
              <a:lnSpc>
                <a:spcPts val="4596"/>
              </a:lnSpc>
              <a:buFont typeface="Arial"/>
              <a:buChar char="•"/>
            </a:pPr>
            <a:r>
              <a:rPr lang="en-US" sz="3677">
                <a:solidFill>
                  <a:srgbClr val="001A47"/>
                </a:solidFill>
                <a:latin typeface="TT Norms"/>
                <a:ea typeface="TT Norms"/>
              </a:rPr>
              <a:t>Góc mở: 35 °</a:t>
            </a:r>
          </a:p>
          <a:p>
            <a:pPr algn="just" marL="793895" indent="-396948" lvl="1">
              <a:lnSpc>
                <a:spcPts val="4596"/>
              </a:lnSpc>
              <a:buFont typeface="Arial"/>
              <a:buChar char="•"/>
            </a:pPr>
            <a:r>
              <a:rPr lang="en-US" sz="3677">
                <a:solidFill>
                  <a:srgbClr val="001A47"/>
                </a:solidFill>
                <a:latin typeface="TT Norms"/>
              </a:rPr>
              <a:t>Điện áp hoạt động: 3.0V – 6.0V</a:t>
            </a:r>
          </a:p>
          <a:p>
            <a:pPr algn="just" marL="793895" indent="-396948" lvl="1">
              <a:lnSpc>
                <a:spcPts val="4596"/>
              </a:lnSpc>
              <a:buFont typeface="Arial"/>
              <a:buChar char="•"/>
            </a:pPr>
            <a:r>
              <a:rPr lang="en-US" sz="3677">
                <a:solidFill>
                  <a:srgbClr val="001A47"/>
                </a:solidFill>
                <a:latin typeface="TT Norms"/>
              </a:rPr>
              <a:t>Khoảng cách phát hiện: 2cm – 30cm (điều chỉnh bằng biến trờ)</a:t>
            </a:r>
          </a:p>
          <a:p>
            <a:pPr algn="just" marL="793895" indent="-396948" lvl="1">
              <a:lnSpc>
                <a:spcPts val="4596"/>
              </a:lnSpc>
              <a:buFont typeface="Arial"/>
              <a:buChar char="•"/>
            </a:pPr>
            <a:r>
              <a:rPr lang="en-US" sz="3677">
                <a:solidFill>
                  <a:srgbClr val="001A47"/>
                </a:solidFill>
                <a:latin typeface="TT Norms"/>
              </a:rPr>
              <a:t>Kích thước: 4.5cm (L) x 1.4 cm (W), 0.7cm (H)</a:t>
            </a:r>
          </a:p>
          <a:p>
            <a:pPr algn="just" marL="793895" indent="-396948" lvl="1">
              <a:lnSpc>
                <a:spcPts val="4596"/>
              </a:lnSpc>
              <a:buFont typeface="Arial"/>
              <a:buChar char="•"/>
            </a:pPr>
            <a:r>
              <a:rPr lang="en-US" sz="3677">
                <a:solidFill>
                  <a:srgbClr val="001A47"/>
                </a:solidFill>
                <a:latin typeface="TT Norms"/>
              </a:rPr>
              <a:t>Mức logic đầu ra:</a:t>
            </a:r>
          </a:p>
          <a:p>
            <a:pPr algn="just" marL="1587790" indent="-529263" lvl="2">
              <a:lnSpc>
                <a:spcPts val="4596"/>
              </a:lnSpc>
              <a:buFont typeface="Arial"/>
              <a:buChar char="⚬"/>
            </a:pPr>
            <a:r>
              <a:rPr lang="en-US" sz="3677">
                <a:solidFill>
                  <a:srgbClr val="001A47"/>
                </a:solidFill>
                <a:latin typeface="TT Norms"/>
              </a:rPr>
              <a:t>+ Mức thấp – khi có vật cản</a:t>
            </a:r>
          </a:p>
          <a:p>
            <a:pPr algn="just" marL="1587790" indent="-529263" lvl="2">
              <a:lnSpc>
                <a:spcPts val="4596"/>
              </a:lnSpc>
              <a:buFont typeface="Arial"/>
              <a:buChar char="⚬"/>
            </a:pPr>
            <a:r>
              <a:rPr lang="en-US" sz="3677">
                <a:solidFill>
                  <a:srgbClr val="001A47"/>
                </a:solidFill>
                <a:latin typeface="TT Norms"/>
              </a:rPr>
              <a:t>+ Mức cao – khi không có vật cản</a:t>
            </a:r>
          </a:p>
          <a:p>
            <a:pPr algn="just" marL="793895" indent="-396948" lvl="1">
              <a:lnSpc>
                <a:spcPts val="4596"/>
              </a:lnSpc>
              <a:buFont typeface="Arial"/>
              <a:buChar char="•"/>
            </a:pPr>
            <a:r>
              <a:rPr lang="en-US" sz="3677">
                <a:solidFill>
                  <a:srgbClr val="001A47"/>
                </a:solidFill>
                <a:latin typeface="TT Norms"/>
              </a:rPr>
              <a:t>Dòng điện tiêu thụ:</a:t>
            </a:r>
          </a:p>
          <a:p>
            <a:pPr algn="just" marL="1587790" indent="-529263" lvl="2">
              <a:lnSpc>
                <a:spcPts val="4596"/>
              </a:lnSpc>
              <a:buFont typeface="Arial"/>
              <a:buChar char="⚬"/>
            </a:pPr>
            <a:r>
              <a:rPr lang="en-US" sz="3677">
                <a:solidFill>
                  <a:srgbClr val="001A47"/>
                </a:solidFill>
                <a:latin typeface="TT Norms"/>
              </a:rPr>
              <a:t>+ 3.3V: ~23 mA</a:t>
            </a:r>
          </a:p>
          <a:p>
            <a:pPr algn="just" marL="1587790" indent="-529263" lvl="2">
              <a:lnSpc>
                <a:spcPts val="4596"/>
              </a:lnSpc>
              <a:buFont typeface="Arial"/>
              <a:buChar char="⚬"/>
            </a:pPr>
            <a:r>
              <a:rPr lang="en-US" sz="3677">
                <a:solidFill>
                  <a:srgbClr val="001A47"/>
                </a:solidFill>
                <a:latin typeface="TT Norms"/>
              </a:rPr>
              <a:t>+ 5.0V: ~43 mA</a:t>
            </a:r>
          </a:p>
        </p:txBody>
      </p:sp>
      <p:grpSp>
        <p:nvGrpSpPr>
          <p:cNvPr name="Group 5" id="5"/>
          <p:cNvGrpSpPr/>
          <p:nvPr/>
        </p:nvGrpSpPr>
        <p:grpSpPr>
          <a:xfrm rot="0">
            <a:off x="-963968" y="-373562"/>
            <a:ext cx="4356806" cy="10631692"/>
            <a:chOff x="0" y="0"/>
            <a:chExt cx="1147472" cy="2800116"/>
          </a:xfrm>
        </p:grpSpPr>
        <p:sp>
          <p:nvSpPr>
            <p:cNvPr name="Freeform 6" id="6"/>
            <p:cNvSpPr/>
            <p:nvPr/>
          </p:nvSpPr>
          <p:spPr>
            <a:xfrm flipH="false" flipV="false" rot="0">
              <a:off x="0" y="0"/>
              <a:ext cx="1147472" cy="2800116"/>
            </a:xfrm>
            <a:custGeom>
              <a:avLst/>
              <a:gdLst/>
              <a:ahLst/>
              <a:cxnLst/>
              <a:rect r="r" b="b" t="t" l="l"/>
              <a:pathLst>
                <a:path h="2800116" w="1147472">
                  <a:moveTo>
                    <a:pt x="0" y="0"/>
                  </a:moveTo>
                  <a:lnTo>
                    <a:pt x="1147472" y="0"/>
                  </a:lnTo>
                  <a:lnTo>
                    <a:pt x="1147472" y="2800116"/>
                  </a:lnTo>
                  <a:lnTo>
                    <a:pt x="0" y="2800116"/>
                  </a:lnTo>
                  <a:close/>
                </a:path>
              </a:pathLst>
            </a:custGeom>
            <a:solidFill>
              <a:srgbClr val="001A47"/>
            </a:solidFill>
          </p:spPr>
        </p:sp>
        <p:sp>
          <p:nvSpPr>
            <p:cNvPr name="TextBox 7" id="7"/>
            <p:cNvSpPr txBox="true"/>
            <p:nvPr/>
          </p:nvSpPr>
          <p:spPr>
            <a:xfrm>
              <a:off x="0" y="-38100"/>
              <a:ext cx="1147472" cy="2838216"/>
            </a:xfrm>
            <a:prstGeom prst="rect">
              <a:avLst/>
            </a:prstGeom>
          </p:spPr>
          <p:txBody>
            <a:bodyPr anchor="ctr" rtlCol="false" tIns="50800" lIns="50800" bIns="50800" rIns="50800"/>
            <a:lstStyle/>
            <a:p>
              <a:pPr algn="ctr">
                <a:lnSpc>
                  <a:spcPts val="2799"/>
                </a:lnSpc>
              </a:pPr>
            </a:p>
          </p:txBody>
        </p:sp>
      </p:grpSp>
      <p:sp>
        <p:nvSpPr>
          <p:cNvPr name="TextBox 8" id="8"/>
          <p:cNvSpPr txBox="true"/>
          <p:nvPr/>
        </p:nvSpPr>
        <p:spPr>
          <a:xfrm rot="0">
            <a:off x="393750" y="1459855"/>
            <a:ext cx="2696951" cy="6270994"/>
          </a:xfrm>
          <a:prstGeom prst="rect">
            <a:avLst/>
          </a:prstGeom>
        </p:spPr>
        <p:txBody>
          <a:bodyPr anchor="t" rtlCol="false" tIns="0" lIns="0" bIns="0" rIns="0">
            <a:spAutoFit/>
          </a:bodyPr>
          <a:lstStyle/>
          <a:p>
            <a:pPr algn="ctr" marL="0" indent="0" lvl="0">
              <a:lnSpc>
                <a:spcPts val="12720"/>
              </a:lnSpc>
            </a:pPr>
            <a:r>
              <a:rPr lang="en-US" sz="6000">
                <a:solidFill>
                  <a:srgbClr val="FFFFFF"/>
                </a:solidFill>
                <a:latin typeface="TT Norms Bold"/>
              </a:rPr>
              <a:t>CẢM BIẾN HỒNG NGOẠI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DAGG4ylhtc0</dc:identifier>
  <dcterms:modified xsi:type="dcterms:W3CDTF">2011-08-01T06:04:30Z</dcterms:modified>
  <cp:revision>1</cp:revision>
  <dc:title>Quản lý bãi đỗ xe</dc:title>
</cp:coreProperties>
</file>